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24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x="18288000" cy="10287000"/>
  <p:notesSz cx="6858000" cy="9144000"/>
  <p:embeddedFontLst>
    <p:embeddedFont>
      <p:font typeface="Cakerolli Bold" charset="1" panose="00000000000000000000"/>
      <p:regular r:id="rId21"/>
    </p:embeddedFont>
    <p:embeddedFont>
      <p:font typeface="Arimo Bold" charset="1" panose="020B0704020202020204"/>
      <p:regular r:id="rId22"/>
    </p:embeddedFont>
    <p:embeddedFont>
      <p:font typeface="Open Sans Bold" charset="1" panose="020B0806030504020204"/>
      <p:regular r:id="rId23"/>
    </p:embeddedFont>
    <p:embeddedFont>
      <p:font typeface="Open Sans" charset="1" panose="020B0606030504020204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notesMasters/notesMaster1.xml" Type="http://schemas.openxmlformats.org/officeDocument/2006/relationships/notesMaster"/><Relationship Id="rId25" Target="theme/theme2.xml" Type="http://schemas.openxmlformats.org/officeDocument/2006/relationships/theme"/><Relationship Id="rId26" Target="notesSlides/notesSlide1.xml" Type="http://schemas.openxmlformats.org/officeDocument/2006/relationships/notesSlide"/><Relationship Id="rId27" Target="fonts/font27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אחרי 4 עובר להציג את האתר ברמת הLAYOUT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3.svg" Type="http://schemas.openxmlformats.org/officeDocument/2006/relationships/image"/><Relationship Id="rId11" Target="../media/image15.png" Type="http://schemas.openxmlformats.org/officeDocument/2006/relationships/image"/><Relationship Id="rId12" Target="../media/image16.svg" Type="http://schemas.openxmlformats.org/officeDocument/2006/relationships/image"/><Relationship Id="rId13" Target="../media/image17.png" Type="http://schemas.openxmlformats.org/officeDocument/2006/relationships/image"/><Relationship Id="rId2" Target="../media/image9.jpeg" Type="http://schemas.openxmlformats.org/officeDocument/2006/relationships/image"/><Relationship Id="rId3" Target="../media/image18.png" Type="http://schemas.openxmlformats.org/officeDocument/2006/relationships/image"/><Relationship Id="rId4" Target="../media/image19.svg" Type="http://schemas.openxmlformats.org/officeDocument/2006/relationships/image"/><Relationship Id="rId5" Target="../media/image29.png" Type="http://schemas.openxmlformats.org/officeDocument/2006/relationships/image"/><Relationship Id="rId6" Target="../media/image30.svg" Type="http://schemas.openxmlformats.org/officeDocument/2006/relationships/image"/><Relationship Id="rId7" Target="../media/image31.png" Type="http://schemas.openxmlformats.org/officeDocument/2006/relationships/image"/><Relationship Id="rId8" Target="../media/image32.svg" Type="http://schemas.openxmlformats.org/officeDocument/2006/relationships/image"/><Relationship Id="rId9" Target="../media/image22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Relationship Id="rId5" Target="../media/image12.png" Type="http://schemas.openxmlformats.org/officeDocument/2006/relationships/image"/><Relationship Id="rId6" Target="../media/image13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Relationship Id="rId5" Target="../media/image12.png" Type="http://schemas.openxmlformats.org/officeDocument/2006/relationships/image"/><Relationship Id="rId6" Target="../media/image13.svg" Type="http://schemas.openxmlformats.org/officeDocument/2006/relationships/image"/><Relationship Id="rId7" Target="../media/image28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Relationship Id="rId3" Target="../media/image24.png" Type="http://schemas.openxmlformats.org/officeDocument/2006/relationships/image"/><Relationship Id="rId4" Target="../media/image25.svg" Type="http://schemas.openxmlformats.org/officeDocument/2006/relationships/image"/><Relationship Id="rId5" Target="../media/image26.png" Type="http://schemas.openxmlformats.org/officeDocument/2006/relationships/image"/><Relationship Id="rId6" Target="../media/image27.svg" Type="http://schemas.openxmlformats.org/officeDocument/2006/relationships/image"/><Relationship Id="rId7" Target="../media/image17.png" Type="http://schemas.openxmlformats.org/officeDocument/2006/relationships/image"/><Relationship Id="rId8" Target="../media/image28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5.png" Type="http://schemas.openxmlformats.org/officeDocument/2006/relationships/image"/><Relationship Id="rId6" Target="../media/image6.svg" Type="http://schemas.openxmlformats.org/officeDocument/2006/relationships/image"/><Relationship Id="rId7" Target="../media/image7.png" Type="http://schemas.openxmlformats.org/officeDocument/2006/relationships/image"/><Relationship Id="rId8" Target="../media/image17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5.png" Type="http://schemas.openxmlformats.org/officeDocument/2006/relationships/image"/><Relationship Id="rId6" Target="../media/image6.svg" Type="http://schemas.openxmlformats.org/officeDocument/2006/relationships/image"/><Relationship Id="rId7" Target="../media/image7.png" Type="http://schemas.openxmlformats.org/officeDocument/2006/relationships/image"/><Relationship Id="rId8" Target="../media/image17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https://cleancube.netlify.app/index.html" TargetMode="External" Type="http://schemas.openxmlformats.org/officeDocument/2006/relationships/hyperlink"/><Relationship Id="rId5" Target="https://cleancube.netlify.app/index.html" TargetMode="External" Type="http://schemas.openxmlformats.org/officeDocument/2006/relationships/hyperlink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5.png" Type="http://schemas.openxmlformats.org/officeDocument/2006/relationships/image"/><Relationship Id="rId6" Target="../media/image6.svg" Type="http://schemas.openxmlformats.org/officeDocument/2006/relationships/image"/><Relationship Id="rId7" Target="../media/image7.png" Type="http://schemas.openxmlformats.org/officeDocument/2006/relationships/image"/><Relationship Id="rId8" Target="../media/image8.png" Type="http://schemas.openxmlformats.org/officeDocument/2006/relationships/image"/><Relationship Id="rId9" Target="https://cleancube.netlify.app/index.html" TargetMode="External" Type="http://schemas.openxmlformats.org/officeDocument/2006/relationships/hyperlink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.png" Type="http://schemas.openxmlformats.org/officeDocument/2006/relationships/image"/><Relationship Id="rId2" Target="../media/image9.jpe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Relationship Id="rId5" Target="../media/image12.png" Type="http://schemas.openxmlformats.org/officeDocument/2006/relationships/image"/><Relationship Id="rId6" Target="../media/image13.svg" Type="http://schemas.openxmlformats.org/officeDocument/2006/relationships/image"/><Relationship Id="rId7" Target="../media/image14.png" Type="http://schemas.openxmlformats.org/officeDocument/2006/relationships/image"/><Relationship Id="rId8" Target="../media/image15.png" Type="http://schemas.openxmlformats.org/officeDocument/2006/relationships/image"/><Relationship Id="rId9" Target="../media/image16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6.svg" Type="http://schemas.openxmlformats.org/officeDocument/2006/relationships/image"/><Relationship Id="rId2" Target="../media/image9.jpeg" Type="http://schemas.openxmlformats.org/officeDocument/2006/relationships/image"/><Relationship Id="rId3" Target="../media/image18.png" Type="http://schemas.openxmlformats.org/officeDocument/2006/relationships/image"/><Relationship Id="rId4" Target="../media/image19.svg" Type="http://schemas.openxmlformats.org/officeDocument/2006/relationships/image"/><Relationship Id="rId5" Target="../media/image20.png" Type="http://schemas.openxmlformats.org/officeDocument/2006/relationships/image"/><Relationship Id="rId6" Target="../media/image21.svg" Type="http://schemas.openxmlformats.org/officeDocument/2006/relationships/image"/><Relationship Id="rId7" Target="../media/image22.png" Type="http://schemas.openxmlformats.org/officeDocument/2006/relationships/image"/><Relationship Id="rId8" Target="../media/image23.svg" Type="http://schemas.openxmlformats.org/officeDocument/2006/relationships/image"/><Relationship Id="rId9" Target="../media/image15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9.jpeg" Type="http://schemas.openxmlformats.org/officeDocument/2006/relationships/image"/><Relationship Id="rId4" Target="../media/image24.png" Type="http://schemas.openxmlformats.org/officeDocument/2006/relationships/image"/><Relationship Id="rId5" Target="../media/image25.svg" Type="http://schemas.openxmlformats.org/officeDocument/2006/relationships/image"/><Relationship Id="rId6" Target="../media/image26.png" Type="http://schemas.openxmlformats.org/officeDocument/2006/relationships/image"/><Relationship Id="rId7" Target="../media/image27.svg" Type="http://schemas.openxmlformats.org/officeDocument/2006/relationships/image"/><Relationship Id="rId8" Target="../media/image17.png" Type="http://schemas.openxmlformats.org/officeDocument/2006/relationships/image"/><Relationship Id="rId9" Target="../media/image28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2.svg" Type="http://schemas.openxmlformats.org/officeDocument/2006/relationships/image"/><Relationship Id="rId11" Target="../media/image15.png" Type="http://schemas.openxmlformats.org/officeDocument/2006/relationships/image"/><Relationship Id="rId12" Target="../media/image16.svg" Type="http://schemas.openxmlformats.org/officeDocument/2006/relationships/image"/><Relationship Id="rId2" Target="../media/image9.jpeg" Type="http://schemas.openxmlformats.org/officeDocument/2006/relationships/image"/><Relationship Id="rId3" Target="../media/image18.png" Type="http://schemas.openxmlformats.org/officeDocument/2006/relationships/image"/><Relationship Id="rId4" Target="../media/image19.svg" Type="http://schemas.openxmlformats.org/officeDocument/2006/relationships/image"/><Relationship Id="rId5" Target="../media/image29.png" Type="http://schemas.openxmlformats.org/officeDocument/2006/relationships/image"/><Relationship Id="rId6" Target="../media/image30.svg" Type="http://schemas.openxmlformats.org/officeDocument/2006/relationships/image"/><Relationship Id="rId7" Target="../media/image22.png" Type="http://schemas.openxmlformats.org/officeDocument/2006/relationships/image"/><Relationship Id="rId8" Target="../media/image23.svg" Type="http://schemas.openxmlformats.org/officeDocument/2006/relationships/image"/><Relationship Id="rId9" Target="../media/image31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3.svg" Type="http://schemas.openxmlformats.org/officeDocument/2006/relationships/image"/><Relationship Id="rId11" Target="../media/image15.png" Type="http://schemas.openxmlformats.org/officeDocument/2006/relationships/image"/><Relationship Id="rId12" Target="../media/image16.svg" Type="http://schemas.openxmlformats.org/officeDocument/2006/relationships/image"/><Relationship Id="rId13" Target="../media/image17.png" Type="http://schemas.openxmlformats.org/officeDocument/2006/relationships/image"/><Relationship Id="rId2" Target="../media/image9.jpeg" Type="http://schemas.openxmlformats.org/officeDocument/2006/relationships/image"/><Relationship Id="rId3" Target="../media/image18.png" Type="http://schemas.openxmlformats.org/officeDocument/2006/relationships/image"/><Relationship Id="rId4" Target="../media/image19.svg" Type="http://schemas.openxmlformats.org/officeDocument/2006/relationships/image"/><Relationship Id="rId5" Target="../media/image29.png" Type="http://schemas.openxmlformats.org/officeDocument/2006/relationships/image"/><Relationship Id="rId6" Target="../media/image30.svg" Type="http://schemas.openxmlformats.org/officeDocument/2006/relationships/image"/><Relationship Id="rId7" Target="../media/image31.png" Type="http://schemas.openxmlformats.org/officeDocument/2006/relationships/image"/><Relationship Id="rId8" Target="../media/image32.svg" Type="http://schemas.openxmlformats.org/officeDocument/2006/relationships/image"/><Relationship Id="rId9" Target="../media/image22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55" r="0" b="-5555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839393" y="7014521"/>
            <a:ext cx="4284390" cy="4114800"/>
          </a:xfrm>
          <a:custGeom>
            <a:avLst/>
            <a:gdLst/>
            <a:ahLst/>
            <a:cxnLst/>
            <a:rect r="r" b="b" t="t" l="l"/>
            <a:pathLst>
              <a:path h="4114800" w="4284390">
                <a:moveTo>
                  <a:pt x="0" y="0"/>
                </a:moveTo>
                <a:lnTo>
                  <a:pt x="4284390" y="0"/>
                </a:lnTo>
                <a:lnTo>
                  <a:pt x="428439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555003" y="7014521"/>
            <a:ext cx="4284390" cy="4114800"/>
          </a:xfrm>
          <a:custGeom>
            <a:avLst/>
            <a:gdLst/>
            <a:ahLst/>
            <a:cxnLst/>
            <a:rect r="r" b="b" t="t" l="l"/>
            <a:pathLst>
              <a:path h="4114800" w="4284390">
                <a:moveTo>
                  <a:pt x="0" y="0"/>
                </a:moveTo>
                <a:lnTo>
                  <a:pt x="4284390" y="0"/>
                </a:lnTo>
                <a:lnTo>
                  <a:pt x="428439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123783" y="7014521"/>
            <a:ext cx="4284390" cy="4114800"/>
          </a:xfrm>
          <a:custGeom>
            <a:avLst/>
            <a:gdLst/>
            <a:ahLst/>
            <a:cxnLst/>
            <a:rect r="r" b="b" t="t" l="l"/>
            <a:pathLst>
              <a:path h="4114800" w="4284390">
                <a:moveTo>
                  <a:pt x="0" y="0"/>
                </a:moveTo>
                <a:lnTo>
                  <a:pt x="4284391" y="0"/>
                </a:lnTo>
                <a:lnTo>
                  <a:pt x="428439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660115" y="1390952"/>
            <a:ext cx="12967769" cy="7505097"/>
          </a:xfrm>
          <a:custGeom>
            <a:avLst/>
            <a:gdLst/>
            <a:ahLst/>
            <a:cxnLst/>
            <a:rect r="r" b="b" t="t" l="l"/>
            <a:pathLst>
              <a:path h="7505097" w="12967769">
                <a:moveTo>
                  <a:pt x="0" y="0"/>
                </a:moveTo>
                <a:lnTo>
                  <a:pt x="12967770" y="0"/>
                </a:lnTo>
                <a:lnTo>
                  <a:pt x="12967770" y="7505096"/>
                </a:lnTo>
                <a:lnTo>
                  <a:pt x="0" y="750509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812515" y="1543352"/>
            <a:ext cx="12967769" cy="7505097"/>
          </a:xfrm>
          <a:custGeom>
            <a:avLst/>
            <a:gdLst/>
            <a:ahLst/>
            <a:cxnLst/>
            <a:rect r="r" b="b" t="t" l="l"/>
            <a:pathLst>
              <a:path h="7505097" w="12967769">
                <a:moveTo>
                  <a:pt x="0" y="0"/>
                </a:moveTo>
                <a:lnTo>
                  <a:pt x="12967770" y="0"/>
                </a:lnTo>
                <a:lnTo>
                  <a:pt x="12967770" y="7505096"/>
                </a:lnTo>
                <a:lnTo>
                  <a:pt x="0" y="750509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5224349" y="-725906"/>
            <a:ext cx="11064051" cy="5232374"/>
          </a:xfrm>
          <a:custGeom>
            <a:avLst/>
            <a:gdLst/>
            <a:ahLst/>
            <a:cxnLst/>
            <a:rect r="r" b="b" t="t" l="l"/>
            <a:pathLst>
              <a:path h="5232374" w="11064051">
                <a:moveTo>
                  <a:pt x="0" y="0"/>
                </a:moveTo>
                <a:lnTo>
                  <a:pt x="11064051" y="0"/>
                </a:lnTo>
                <a:lnTo>
                  <a:pt x="11064051" y="5232374"/>
                </a:lnTo>
                <a:lnTo>
                  <a:pt x="0" y="523237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-235009">
            <a:off x="5664603" y="500876"/>
            <a:ext cx="9327273" cy="12860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42"/>
              </a:lnSpc>
            </a:pPr>
            <a:r>
              <a:rPr lang="en-US" b="true" sz="5244">
                <a:solidFill>
                  <a:srgbClr val="000000"/>
                </a:solidFill>
                <a:latin typeface="Cakerolli Bold"/>
                <a:ea typeface="Cakerolli Bold"/>
                <a:cs typeface="Cakerolli Bold"/>
                <a:sym typeface="Cakerolli Bold"/>
              </a:rPr>
              <a:t>DEVELOPMENT WORKFLOW</a:t>
            </a:r>
          </a:p>
        </p:txBody>
      </p:sp>
      <p:sp>
        <p:nvSpPr>
          <p:cNvPr name="TextBox 10" id="10"/>
          <p:cNvSpPr txBox="true"/>
          <p:nvPr/>
        </p:nvSpPr>
        <p:spPr>
          <a:xfrm rot="-455765">
            <a:off x="3313023" y="3502794"/>
            <a:ext cx="10944960" cy="15313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26111" indent="-313055" lvl="1">
              <a:lnSpc>
                <a:spcPts val="4060"/>
              </a:lnSpc>
              <a:buFont typeface="Arial"/>
              <a:buChar char="•"/>
            </a:pPr>
            <a:r>
              <a:rPr lang="en-US" b="true" sz="2900" u="sng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Testing Phase</a:t>
            </a:r>
          </a:p>
          <a:p>
            <a:pPr algn="l">
              <a:lnSpc>
                <a:spcPts val="4060"/>
              </a:lnSpc>
            </a:pPr>
            <a:r>
              <a:rPr lang="en-US" sz="290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      </a:t>
            </a:r>
            <a:r>
              <a:rPr lang="en-US" sz="290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1.Cross-Screen Responsiveness</a:t>
            </a:r>
          </a:p>
          <a:p>
            <a:pPr algn="l">
              <a:lnSpc>
                <a:spcPts val="4060"/>
              </a:lnSpc>
            </a:pPr>
            <a:r>
              <a:rPr lang="en-US" sz="290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      2.Repeatability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5408174" y="7014521"/>
            <a:ext cx="4284390" cy="4114800"/>
          </a:xfrm>
          <a:custGeom>
            <a:avLst/>
            <a:gdLst/>
            <a:ahLst/>
            <a:cxnLst/>
            <a:rect r="r" b="b" t="t" l="l"/>
            <a:pathLst>
              <a:path h="4114800" w="4284390">
                <a:moveTo>
                  <a:pt x="0" y="0"/>
                </a:moveTo>
                <a:lnTo>
                  <a:pt x="4284390" y="0"/>
                </a:lnTo>
                <a:lnTo>
                  <a:pt x="428439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-1729388" y="7014521"/>
            <a:ext cx="4284390" cy="4114800"/>
          </a:xfrm>
          <a:custGeom>
            <a:avLst/>
            <a:gdLst/>
            <a:ahLst/>
            <a:cxnLst/>
            <a:rect r="r" b="b" t="t" l="l"/>
            <a:pathLst>
              <a:path h="4114800" w="4284390">
                <a:moveTo>
                  <a:pt x="0" y="0"/>
                </a:moveTo>
                <a:lnTo>
                  <a:pt x="4284391" y="0"/>
                </a:lnTo>
                <a:lnTo>
                  <a:pt x="428439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8066162" y="3353429"/>
            <a:ext cx="4669277" cy="4114800"/>
          </a:xfrm>
          <a:custGeom>
            <a:avLst/>
            <a:gdLst/>
            <a:ahLst/>
            <a:cxnLst/>
            <a:rect r="r" b="b" t="t" l="l"/>
            <a:pathLst>
              <a:path h="4114800" w="4669277">
                <a:moveTo>
                  <a:pt x="0" y="0"/>
                </a:moveTo>
                <a:lnTo>
                  <a:pt x="4669277" y="0"/>
                </a:lnTo>
                <a:lnTo>
                  <a:pt x="466927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2357640" y="2842761"/>
            <a:ext cx="909751" cy="2300739"/>
          </a:xfrm>
          <a:custGeom>
            <a:avLst/>
            <a:gdLst/>
            <a:ahLst/>
            <a:cxnLst/>
            <a:rect r="r" b="b" t="t" l="l"/>
            <a:pathLst>
              <a:path h="2300739" w="909751">
                <a:moveTo>
                  <a:pt x="0" y="0"/>
                </a:moveTo>
                <a:lnTo>
                  <a:pt x="909751" y="0"/>
                </a:lnTo>
                <a:lnTo>
                  <a:pt x="909751" y="2300739"/>
                </a:lnTo>
                <a:lnTo>
                  <a:pt x="0" y="2300739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5024905" y="5864152"/>
            <a:ext cx="909751" cy="2300739"/>
          </a:xfrm>
          <a:custGeom>
            <a:avLst/>
            <a:gdLst/>
            <a:ahLst/>
            <a:cxnLst/>
            <a:rect r="r" b="b" t="t" l="l"/>
            <a:pathLst>
              <a:path h="2300739" w="909751">
                <a:moveTo>
                  <a:pt x="0" y="0"/>
                </a:moveTo>
                <a:lnTo>
                  <a:pt x="909751" y="0"/>
                </a:lnTo>
                <a:lnTo>
                  <a:pt x="909751" y="2300739"/>
                </a:lnTo>
                <a:lnTo>
                  <a:pt x="0" y="2300739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-455765">
            <a:off x="8321271" y="4384453"/>
            <a:ext cx="6419213" cy="3069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60"/>
              </a:lnSpc>
            </a:pPr>
            <a:r>
              <a:rPr lang="en-US" sz="2900" u="sng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Tools</a:t>
            </a:r>
          </a:p>
          <a:p>
            <a:pPr algn="l">
              <a:lnSpc>
                <a:spcPts val="4060"/>
              </a:lnSpc>
            </a:pPr>
            <a:r>
              <a:rPr lang="en-US" sz="290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1.Code Editor: VS Code, pyChram. </a:t>
            </a:r>
          </a:p>
          <a:p>
            <a:pPr algn="l">
              <a:lnSpc>
                <a:spcPts val="4060"/>
              </a:lnSpc>
            </a:pPr>
            <a:r>
              <a:rPr lang="en-US" sz="290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2.Version Control: Git/GitHub for code management. </a:t>
            </a:r>
          </a:p>
          <a:p>
            <a:pPr algn="l">
              <a:lnSpc>
                <a:spcPts val="4060"/>
              </a:lnSpc>
            </a:pPr>
            <a:r>
              <a:rPr lang="en-US" sz="290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3.Testing: DevTools for responsive &amp; functionality testing. </a:t>
            </a:r>
          </a:p>
        </p:txBody>
      </p:sp>
      <p:sp>
        <p:nvSpPr>
          <p:cNvPr name="TextBox 17" id="17"/>
          <p:cNvSpPr txBox="true"/>
          <p:nvPr/>
        </p:nvSpPr>
        <p:spPr>
          <a:xfrm rot="-455765">
            <a:off x="3248206" y="5605929"/>
            <a:ext cx="3944732" cy="20456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60"/>
              </a:lnSpc>
            </a:pPr>
          </a:p>
          <a:p>
            <a:pPr algn="l" marL="626111" indent="-313055" lvl="1">
              <a:lnSpc>
                <a:spcPts val="4060"/>
              </a:lnSpc>
              <a:buFont typeface="Arial"/>
              <a:buChar char="•"/>
            </a:pPr>
            <a:r>
              <a:rPr lang="en-US" b="true" sz="2900" u="sng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Hosting</a:t>
            </a:r>
          </a:p>
          <a:p>
            <a:pPr algn="l">
              <a:lnSpc>
                <a:spcPts val="4060"/>
              </a:lnSpc>
            </a:pPr>
            <a:r>
              <a:rPr lang="en-US" sz="29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    </a:t>
            </a:r>
            <a:r>
              <a:rPr lang="en-US" sz="2900" u="sng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1. Server- Render.</a:t>
            </a:r>
          </a:p>
          <a:p>
            <a:pPr algn="l">
              <a:lnSpc>
                <a:spcPts val="4060"/>
              </a:lnSpc>
            </a:pPr>
            <a:r>
              <a:rPr lang="en-US" sz="29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    </a:t>
            </a:r>
            <a:r>
              <a:rPr lang="en-US" sz="2900" u="sng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2. Deploy- Netlify.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0">
            <a:off x="1229848" y="856252"/>
            <a:ext cx="13547320" cy="10425791"/>
          </a:xfrm>
          <a:custGeom>
            <a:avLst/>
            <a:gdLst/>
            <a:ahLst/>
            <a:cxnLst/>
            <a:rect r="r" b="b" t="t" l="l"/>
            <a:pathLst>
              <a:path h="10425791" w="13547320">
                <a:moveTo>
                  <a:pt x="0" y="10425792"/>
                </a:moveTo>
                <a:lnTo>
                  <a:pt x="13547320" y="10425792"/>
                </a:lnTo>
                <a:lnTo>
                  <a:pt x="13547320" y="0"/>
                </a:lnTo>
                <a:lnTo>
                  <a:pt x="0" y="0"/>
                </a:lnTo>
                <a:lnTo>
                  <a:pt x="0" y="10425792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399189" y="-577260"/>
            <a:ext cx="11064051" cy="5232374"/>
          </a:xfrm>
          <a:custGeom>
            <a:avLst/>
            <a:gdLst/>
            <a:ahLst/>
            <a:cxnLst/>
            <a:rect r="r" b="b" t="t" l="l"/>
            <a:pathLst>
              <a:path h="5232374" w="11064051">
                <a:moveTo>
                  <a:pt x="0" y="0"/>
                </a:moveTo>
                <a:lnTo>
                  <a:pt x="11064051" y="0"/>
                </a:lnTo>
                <a:lnTo>
                  <a:pt x="11064051" y="5232374"/>
                </a:lnTo>
                <a:lnTo>
                  <a:pt x="0" y="523237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177670">
            <a:off x="3330196" y="4132666"/>
            <a:ext cx="11077015" cy="25888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34"/>
              </a:lnSpc>
            </a:pPr>
            <a:r>
              <a:rPr lang="en-US" sz="3453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1. Imagery Handling:</a:t>
            </a:r>
          </a:p>
          <a:p>
            <a:pPr algn="l" marL="745611" indent="-372806" lvl="1">
              <a:lnSpc>
                <a:spcPts val="4834"/>
              </a:lnSpc>
              <a:buFont typeface="Arial"/>
              <a:buChar char="•"/>
            </a:pPr>
            <a:r>
              <a:rPr lang="en-US" b="true" sz="3453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Color accuracy.</a:t>
            </a:r>
          </a:p>
          <a:p>
            <a:pPr algn="l">
              <a:lnSpc>
                <a:spcPts val="1399"/>
              </a:lnSpc>
            </a:pPr>
          </a:p>
          <a:p>
            <a:pPr algn="l">
              <a:lnSpc>
                <a:spcPts val="4834"/>
              </a:lnSpc>
            </a:pPr>
            <a:r>
              <a:rPr lang="en-US" sz="3453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2. Seamless Integration:</a:t>
            </a:r>
          </a:p>
          <a:p>
            <a:pPr algn="l" marL="745611" indent="-372806" lvl="1">
              <a:lnSpc>
                <a:spcPts val="4834"/>
              </a:lnSpc>
              <a:buFont typeface="Arial"/>
              <a:buChar char="•"/>
            </a:pPr>
            <a:r>
              <a:rPr lang="en-US" b="true" sz="3453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L</a:t>
            </a:r>
            <a:r>
              <a:rPr lang="en-US" b="true" sz="3453" u="sng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ack of control over the 3D model (3rd party)</a:t>
            </a:r>
          </a:p>
        </p:txBody>
      </p:sp>
      <p:sp>
        <p:nvSpPr>
          <p:cNvPr name="TextBox 6" id="6"/>
          <p:cNvSpPr txBox="true"/>
          <p:nvPr/>
        </p:nvSpPr>
        <p:spPr>
          <a:xfrm rot="-235009">
            <a:off x="3579246" y="219984"/>
            <a:ext cx="9327273" cy="18397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422"/>
              </a:lnSpc>
            </a:pPr>
            <a:r>
              <a:rPr lang="en-US" b="true" sz="7444">
                <a:solidFill>
                  <a:srgbClr val="000000"/>
                </a:solidFill>
                <a:latin typeface="Cakerolli Bold"/>
                <a:ea typeface="Cakerolli Bold"/>
                <a:cs typeface="Cakerolli Bold"/>
                <a:sym typeface="Cakerolli Bold"/>
              </a:rPr>
              <a:t>CHALLENGES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0">
            <a:off x="1229848" y="856252"/>
            <a:ext cx="13547320" cy="10425791"/>
          </a:xfrm>
          <a:custGeom>
            <a:avLst/>
            <a:gdLst/>
            <a:ahLst/>
            <a:cxnLst/>
            <a:rect r="r" b="b" t="t" l="l"/>
            <a:pathLst>
              <a:path h="10425791" w="13547320">
                <a:moveTo>
                  <a:pt x="0" y="10425792"/>
                </a:moveTo>
                <a:lnTo>
                  <a:pt x="13547320" y="10425792"/>
                </a:lnTo>
                <a:lnTo>
                  <a:pt x="13547320" y="0"/>
                </a:lnTo>
                <a:lnTo>
                  <a:pt x="0" y="0"/>
                </a:lnTo>
                <a:lnTo>
                  <a:pt x="0" y="10425792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399189" y="-577260"/>
            <a:ext cx="11064051" cy="5232374"/>
          </a:xfrm>
          <a:custGeom>
            <a:avLst/>
            <a:gdLst/>
            <a:ahLst/>
            <a:cxnLst/>
            <a:rect r="r" b="b" t="t" l="l"/>
            <a:pathLst>
              <a:path h="5232374" w="11064051">
                <a:moveTo>
                  <a:pt x="0" y="0"/>
                </a:moveTo>
                <a:lnTo>
                  <a:pt x="11064051" y="0"/>
                </a:lnTo>
                <a:lnTo>
                  <a:pt x="11064051" y="5232374"/>
                </a:lnTo>
                <a:lnTo>
                  <a:pt x="0" y="523237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739510" y="3645960"/>
            <a:ext cx="11055543" cy="60684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43"/>
              </a:lnSpc>
            </a:pPr>
          </a:p>
          <a:p>
            <a:pPr algn="ctr">
              <a:lnSpc>
                <a:spcPts val="5214"/>
              </a:lnSpc>
            </a:pPr>
            <a:r>
              <a:rPr lang="en-US" sz="3724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3.AI Calibrating:</a:t>
            </a:r>
          </a:p>
          <a:p>
            <a:pPr algn="ctr">
              <a:lnSpc>
                <a:spcPts val="4843"/>
              </a:lnSpc>
            </a:pPr>
            <a:r>
              <a:rPr lang="en-US" sz="3459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Fine-tuning AI models to generate high-quality algorithms for different levels of expertise.</a:t>
            </a:r>
          </a:p>
          <a:p>
            <a:pPr algn="ctr">
              <a:lnSpc>
                <a:spcPts val="4658"/>
              </a:lnSpc>
            </a:pPr>
          </a:p>
          <a:p>
            <a:pPr algn="ctr">
              <a:lnSpc>
                <a:spcPts val="5214"/>
              </a:lnSpc>
            </a:pPr>
            <a:r>
              <a:rPr lang="en-US" sz="3724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4.Local Storage:</a:t>
            </a:r>
          </a:p>
          <a:p>
            <a:pPr algn="r">
              <a:lnSpc>
                <a:spcPts val="4843"/>
              </a:lnSpc>
            </a:pPr>
            <a:r>
              <a:rPr lang="en-US" sz="3459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Dumped efforts of JSON transport, but implemented locally.</a:t>
            </a:r>
          </a:p>
          <a:p>
            <a:pPr algn="ctr">
              <a:lnSpc>
                <a:spcPts val="4658"/>
              </a:lnSpc>
            </a:pPr>
          </a:p>
          <a:p>
            <a:pPr algn="ctr">
              <a:lnSpc>
                <a:spcPts val="4658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-235009">
            <a:off x="3579246" y="219984"/>
            <a:ext cx="9327273" cy="18397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422"/>
              </a:lnSpc>
            </a:pPr>
            <a:r>
              <a:rPr lang="en-US" b="true" sz="7444">
                <a:solidFill>
                  <a:srgbClr val="000000"/>
                </a:solidFill>
                <a:latin typeface="Cakerolli Bold"/>
                <a:ea typeface="Cakerolli Bold"/>
                <a:cs typeface="Cakerolli Bold"/>
                <a:sym typeface="Cakerolli Bold"/>
              </a:rPr>
              <a:t>CHALLENGES</a:t>
            </a:r>
          </a:p>
        </p:txBody>
      </p:sp>
      <p:sp>
        <p:nvSpPr>
          <p:cNvPr name="Freeform 7" id="7"/>
          <p:cNvSpPr/>
          <p:nvPr/>
        </p:nvSpPr>
        <p:spPr>
          <a:xfrm flipH="false" flipV="true" rot="0">
            <a:off x="-4800933" y="-864758"/>
            <a:ext cx="9601867" cy="8229600"/>
          </a:xfrm>
          <a:custGeom>
            <a:avLst/>
            <a:gdLst/>
            <a:ahLst/>
            <a:cxnLst/>
            <a:rect r="r" b="b" t="t" l="l"/>
            <a:pathLst>
              <a:path h="8229600" w="9601867">
                <a:moveTo>
                  <a:pt x="0" y="8229600"/>
                </a:moveTo>
                <a:lnTo>
                  <a:pt x="9601866" y="8229600"/>
                </a:lnTo>
                <a:lnTo>
                  <a:pt x="9601866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0">
            <a:off x="9327998" y="4340896"/>
            <a:ext cx="9601867" cy="8229600"/>
          </a:xfrm>
          <a:custGeom>
            <a:avLst/>
            <a:gdLst/>
            <a:ahLst/>
            <a:cxnLst/>
            <a:rect r="r" b="b" t="t" l="l"/>
            <a:pathLst>
              <a:path h="8229600" w="9601867">
                <a:moveTo>
                  <a:pt x="9601867" y="0"/>
                </a:moveTo>
                <a:lnTo>
                  <a:pt x="0" y="0"/>
                </a:lnTo>
                <a:lnTo>
                  <a:pt x="0" y="8229600"/>
                </a:lnTo>
                <a:lnTo>
                  <a:pt x="9601867" y="8229600"/>
                </a:lnTo>
                <a:lnTo>
                  <a:pt x="9601867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382503" y="-283957"/>
            <a:ext cx="11064051" cy="5232374"/>
          </a:xfrm>
          <a:custGeom>
            <a:avLst/>
            <a:gdLst/>
            <a:ahLst/>
            <a:cxnLst/>
            <a:rect r="r" b="b" t="t" l="l"/>
            <a:pathLst>
              <a:path h="5232374" w="11064051">
                <a:moveTo>
                  <a:pt x="0" y="0"/>
                </a:moveTo>
                <a:lnTo>
                  <a:pt x="11064051" y="0"/>
                </a:lnTo>
                <a:lnTo>
                  <a:pt x="11064051" y="5232374"/>
                </a:lnTo>
                <a:lnTo>
                  <a:pt x="0" y="523237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609148" y="2571401"/>
            <a:ext cx="15363872" cy="2803907"/>
          </a:xfrm>
          <a:custGeom>
            <a:avLst/>
            <a:gdLst/>
            <a:ahLst/>
            <a:cxnLst/>
            <a:rect r="r" b="b" t="t" l="l"/>
            <a:pathLst>
              <a:path h="2803907" w="15363872">
                <a:moveTo>
                  <a:pt x="0" y="0"/>
                </a:moveTo>
                <a:lnTo>
                  <a:pt x="15363872" y="0"/>
                </a:lnTo>
                <a:lnTo>
                  <a:pt x="15363872" y="2803907"/>
                </a:lnTo>
                <a:lnTo>
                  <a:pt x="0" y="280390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26247" y="4938975"/>
            <a:ext cx="15101245" cy="2755977"/>
          </a:xfrm>
          <a:custGeom>
            <a:avLst/>
            <a:gdLst/>
            <a:ahLst/>
            <a:cxnLst/>
            <a:rect r="r" b="b" t="t" l="l"/>
            <a:pathLst>
              <a:path h="2755977" w="15101245">
                <a:moveTo>
                  <a:pt x="0" y="0"/>
                </a:moveTo>
                <a:lnTo>
                  <a:pt x="15101245" y="0"/>
                </a:lnTo>
                <a:lnTo>
                  <a:pt x="15101245" y="2755977"/>
                </a:lnTo>
                <a:lnTo>
                  <a:pt x="0" y="275597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999389" y="7316277"/>
            <a:ext cx="16288611" cy="2972672"/>
          </a:xfrm>
          <a:custGeom>
            <a:avLst/>
            <a:gdLst/>
            <a:ahLst/>
            <a:cxnLst/>
            <a:rect r="r" b="b" t="t" l="l"/>
            <a:pathLst>
              <a:path h="2972672" w="16288611">
                <a:moveTo>
                  <a:pt x="0" y="0"/>
                </a:moveTo>
                <a:lnTo>
                  <a:pt x="16288611" y="0"/>
                </a:lnTo>
                <a:lnTo>
                  <a:pt x="16288611" y="2972672"/>
                </a:lnTo>
                <a:lnTo>
                  <a:pt x="0" y="297267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-235009">
            <a:off x="5013181" y="508490"/>
            <a:ext cx="9327273" cy="21686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242"/>
              </a:lnSpc>
            </a:pPr>
            <a:r>
              <a:rPr lang="en-US" b="true" sz="8744">
                <a:solidFill>
                  <a:srgbClr val="000000"/>
                </a:solidFill>
                <a:latin typeface="Cakerolli Bold"/>
                <a:ea typeface="Cakerolli Bold"/>
                <a:cs typeface="Cakerolli Bold"/>
                <a:sym typeface="Cakerolli Bold"/>
              </a:rPr>
              <a:t>CONCLUSIONS </a:t>
            </a:r>
          </a:p>
        </p:txBody>
      </p:sp>
      <p:sp>
        <p:nvSpPr>
          <p:cNvPr name="TextBox 8" id="8"/>
          <p:cNvSpPr txBox="true"/>
          <p:nvPr/>
        </p:nvSpPr>
        <p:spPr>
          <a:xfrm rot="-161195">
            <a:off x="3063361" y="3557597"/>
            <a:ext cx="14559669" cy="12539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04"/>
              </a:lnSpc>
            </a:pPr>
            <a:r>
              <a:rPr lang="en-US" sz="3646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1. Server-side skills are crucial for working</a:t>
            </a:r>
          </a:p>
          <a:p>
            <a:pPr algn="ctr">
              <a:lnSpc>
                <a:spcPts val="5104"/>
              </a:lnSpc>
            </a:pPr>
            <a:r>
              <a:rPr lang="en-US" sz="3646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with any AI / Algo-related apps</a:t>
            </a:r>
          </a:p>
        </p:txBody>
      </p:sp>
      <p:sp>
        <p:nvSpPr>
          <p:cNvPr name="TextBox 9" id="9"/>
          <p:cNvSpPr txBox="true"/>
          <p:nvPr/>
        </p:nvSpPr>
        <p:spPr>
          <a:xfrm rot="-160726">
            <a:off x="3065494" y="5908634"/>
            <a:ext cx="11758832" cy="1261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94"/>
              </a:lnSpc>
            </a:pPr>
            <a:r>
              <a:rPr lang="en-US" sz="3639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2. AI Data must be validated-</a:t>
            </a:r>
          </a:p>
          <a:p>
            <a:pPr algn="ctr">
              <a:lnSpc>
                <a:spcPts val="5094"/>
              </a:lnSpc>
            </a:pPr>
            <a:r>
              <a:rPr lang="en-US" sz="3639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prompts must be clear &amp; concise</a:t>
            </a:r>
          </a:p>
        </p:txBody>
      </p:sp>
      <p:sp>
        <p:nvSpPr>
          <p:cNvPr name="TextBox 10" id="10"/>
          <p:cNvSpPr txBox="true"/>
          <p:nvPr/>
        </p:nvSpPr>
        <p:spPr>
          <a:xfrm rot="-116478">
            <a:off x="2997890" y="8426920"/>
            <a:ext cx="14584130" cy="30344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12"/>
              </a:lnSpc>
            </a:pPr>
            <a:r>
              <a:rPr lang="en-US" sz="3652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3. Teamwork &amp; Deadlines must be planned in advance,</a:t>
            </a:r>
          </a:p>
          <a:p>
            <a:pPr algn="ctr">
              <a:lnSpc>
                <a:spcPts val="5112"/>
              </a:lnSpc>
            </a:pPr>
            <a:r>
              <a:rPr lang="en-US" sz="3652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each member should participate in both front &amp; back aspects.</a:t>
            </a:r>
          </a:p>
          <a:p>
            <a:pPr algn="ctr">
              <a:lnSpc>
                <a:spcPts val="4706"/>
              </a:lnSpc>
            </a:pPr>
          </a:p>
          <a:p>
            <a:pPr algn="ctr">
              <a:lnSpc>
                <a:spcPts val="4706"/>
              </a:lnSpc>
            </a:pPr>
          </a:p>
          <a:p>
            <a:pPr algn="ctr">
              <a:lnSpc>
                <a:spcPts val="4706"/>
              </a:lnSpc>
            </a:pP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-828082" y="2341928"/>
            <a:ext cx="2982355" cy="7542309"/>
          </a:xfrm>
          <a:custGeom>
            <a:avLst/>
            <a:gdLst/>
            <a:ahLst/>
            <a:cxnLst/>
            <a:rect r="r" b="b" t="t" l="l"/>
            <a:pathLst>
              <a:path h="7542309" w="2982355">
                <a:moveTo>
                  <a:pt x="0" y="0"/>
                </a:moveTo>
                <a:lnTo>
                  <a:pt x="2982355" y="0"/>
                </a:lnTo>
                <a:lnTo>
                  <a:pt x="2982355" y="7542309"/>
                </a:lnTo>
                <a:lnTo>
                  <a:pt x="0" y="754230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699397" y="6544583"/>
            <a:ext cx="909751" cy="2300739"/>
          </a:xfrm>
          <a:custGeom>
            <a:avLst/>
            <a:gdLst/>
            <a:ahLst/>
            <a:cxnLst/>
            <a:rect r="r" b="b" t="t" l="l"/>
            <a:pathLst>
              <a:path h="2300739" w="909751">
                <a:moveTo>
                  <a:pt x="0" y="0"/>
                </a:moveTo>
                <a:lnTo>
                  <a:pt x="909751" y="0"/>
                </a:lnTo>
                <a:lnTo>
                  <a:pt x="909751" y="2300739"/>
                </a:lnTo>
                <a:lnTo>
                  <a:pt x="0" y="230073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-521476" y="7090099"/>
            <a:ext cx="4366457" cy="3742417"/>
          </a:xfrm>
          <a:custGeom>
            <a:avLst/>
            <a:gdLst/>
            <a:ahLst/>
            <a:cxnLst/>
            <a:rect r="r" b="b" t="t" l="l"/>
            <a:pathLst>
              <a:path h="3742417" w="4366457">
                <a:moveTo>
                  <a:pt x="0" y="0"/>
                </a:moveTo>
                <a:lnTo>
                  <a:pt x="4366457" y="0"/>
                </a:lnTo>
                <a:lnTo>
                  <a:pt x="4366457" y="3742417"/>
                </a:lnTo>
                <a:lnTo>
                  <a:pt x="0" y="374241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true" flipV="true" rot="0">
            <a:off x="15446554" y="-581103"/>
            <a:ext cx="4366457" cy="3742417"/>
          </a:xfrm>
          <a:custGeom>
            <a:avLst/>
            <a:gdLst/>
            <a:ahLst/>
            <a:cxnLst/>
            <a:rect r="r" b="b" t="t" l="l"/>
            <a:pathLst>
              <a:path h="3742417" w="4366457">
                <a:moveTo>
                  <a:pt x="4366456" y="3742418"/>
                </a:moveTo>
                <a:lnTo>
                  <a:pt x="0" y="3742418"/>
                </a:lnTo>
                <a:lnTo>
                  <a:pt x="0" y="0"/>
                </a:lnTo>
                <a:lnTo>
                  <a:pt x="4366456" y="0"/>
                </a:lnTo>
                <a:lnTo>
                  <a:pt x="4366456" y="3742418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55" r="0" b="-555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245094" y="392819"/>
            <a:ext cx="13797812" cy="9894181"/>
          </a:xfrm>
          <a:custGeom>
            <a:avLst/>
            <a:gdLst/>
            <a:ahLst/>
            <a:cxnLst/>
            <a:rect r="r" b="b" t="t" l="l"/>
            <a:pathLst>
              <a:path h="9894181" w="13797812">
                <a:moveTo>
                  <a:pt x="0" y="0"/>
                </a:moveTo>
                <a:lnTo>
                  <a:pt x="13797812" y="0"/>
                </a:lnTo>
                <a:lnTo>
                  <a:pt x="13797812" y="9894181"/>
                </a:lnTo>
                <a:lnTo>
                  <a:pt x="0" y="989418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844828" y="392819"/>
            <a:ext cx="2187754" cy="2057400"/>
          </a:xfrm>
          <a:custGeom>
            <a:avLst/>
            <a:gdLst/>
            <a:ahLst/>
            <a:cxnLst/>
            <a:rect r="r" b="b" t="t" l="l"/>
            <a:pathLst>
              <a:path h="2057400" w="2187754">
                <a:moveTo>
                  <a:pt x="0" y="0"/>
                </a:moveTo>
                <a:lnTo>
                  <a:pt x="2187753" y="0"/>
                </a:lnTo>
                <a:lnTo>
                  <a:pt x="2187753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266905" y="5348401"/>
            <a:ext cx="4021095" cy="4335412"/>
          </a:xfrm>
          <a:custGeom>
            <a:avLst/>
            <a:gdLst/>
            <a:ahLst/>
            <a:cxnLst/>
            <a:rect r="r" b="b" t="t" l="l"/>
            <a:pathLst>
              <a:path h="4335412" w="4021095">
                <a:moveTo>
                  <a:pt x="0" y="0"/>
                </a:moveTo>
                <a:lnTo>
                  <a:pt x="4021095" y="0"/>
                </a:lnTo>
                <a:lnTo>
                  <a:pt x="4021095" y="4335412"/>
                </a:lnTo>
                <a:lnTo>
                  <a:pt x="0" y="433541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3113696">
            <a:off x="-58035" y="516948"/>
            <a:ext cx="2764015" cy="2980070"/>
          </a:xfrm>
          <a:custGeom>
            <a:avLst/>
            <a:gdLst/>
            <a:ahLst/>
            <a:cxnLst/>
            <a:rect r="r" b="b" t="t" l="l"/>
            <a:pathLst>
              <a:path h="2980070" w="2764015">
                <a:moveTo>
                  <a:pt x="0" y="0"/>
                </a:moveTo>
                <a:lnTo>
                  <a:pt x="2764014" y="0"/>
                </a:lnTo>
                <a:lnTo>
                  <a:pt x="2764014" y="2980070"/>
                </a:lnTo>
                <a:lnTo>
                  <a:pt x="0" y="298007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349296" y="3281476"/>
            <a:ext cx="11589409" cy="2686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211"/>
              </a:lnSpc>
            </a:pPr>
            <a:r>
              <a:rPr lang="en-US" sz="10865" b="true">
                <a:solidFill>
                  <a:srgbClr val="000000"/>
                </a:solidFill>
                <a:latin typeface="Cakerolli Bold"/>
                <a:ea typeface="Cakerolli Bold"/>
                <a:cs typeface="Cakerolli Bold"/>
                <a:sym typeface="Cakerolli Bold"/>
              </a:rPr>
              <a:t>Qs?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2794726" y="3501783"/>
            <a:ext cx="1587331" cy="4014324"/>
          </a:xfrm>
          <a:custGeom>
            <a:avLst/>
            <a:gdLst/>
            <a:ahLst/>
            <a:cxnLst/>
            <a:rect r="r" b="b" t="t" l="l"/>
            <a:pathLst>
              <a:path h="4014324" w="1587331">
                <a:moveTo>
                  <a:pt x="0" y="0"/>
                </a:moveTo>
                <a:lnTo>
                  <a:pt x="1587331" y="0"/>
                </a:lnTo>
                <a:lnTo>
                  <a:pt x="1587331" y="4014324"/>
                </a:lnTo>
                <a:lnTo>
                  <a:pt x="0" y="401432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3351374" y="5967775"/>
            <a:ext cx="1587331" cy="4014324"/>
          </a:xfrm>
          <a:custGeom>
            <a:avLst/>
            <a:gdLst/>
            <a:ahLst/>
            <a:cxnLst/>
            <a:rect r="r" b="b" t="t" l="l"/>
            <a:pathLst>
              <a:path h="4014324" w="1587331">
                <a:moveTo>
                  <a:pt x="0" y="0"/>
                </a:moveTo>
                <a:lnTo>
                  <a:pt x="1587330" y="0"/>
                </a:lnTo>
                <a:lnTo>
                  <a:pt x="1587330" y="4014325"/>
                </a:lnTo>
                <a:lnTo>
                  <a:pt x="0" y="401432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55" r="0" b="-555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245094" y="392819"/>
            <a:ext cx="13797812" cy="9894181"/>
          </a:xfrm>
          <a:custGeom>
            <a:avLst/>
            <a:gdLst/>
            <a:ahLst/>
            <a:cxnLst/>
            <a:rect r="r" b="b" t="t" l="l"/>
            <a:pathLst>
              <a:path h="9894181" w="13797812">
                <a:moveTo>
                  <a:pt x="0" y="0"/>
                </a:moveTo>
                <a:lnTo>
                  <a:pt x="13797812" y="0"/>
                </a:lnTo>
                <a:lnTo>
                  <a:pt x="13797812" y="9894181"/>
                </a:lnTo>
                <a:lnTo>
                  <a:pt x="0" y="989418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844828" y="392819"/>
            <a:ext cx="2187754" cy="2057400"/>
          </a:xfrm>
          <a:custGeom>
            <a:avLst/>
            <a:gdLst/>
            <a:ahLst/>
            <a:cxnLst/>
            <a:rect r="r" b="b" t="t" l="l"/>
            <a:pathLst>
              <a:path h="2057400" w="2187754">
                <a:moveTo>
                  <a:pt x="0" y="0"/>
                </a:moveTo>
                <a:lnTo>
                  <a:pt x="2187753" y="0"/>
                </a:lnTo>
                <a:lnTo>
                  <a:pt x="2187753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266905" y="5348401"/>
            <a:ext cx="4021095" cy="4335412"/>
          </a:xfrm>
          <a:custGeom>
            <a:avLst/>
            <a:gdLst/>
            <a:ahLst/>
            <a:cxnLst/>
            <a:rect r="r" b="b" t="t" l="l"/>
            <a:pathLst>
              <a:path h="4335412" w="4021095">
                <a:moveTo>
                  <a:pt x="0" y="0"/>
                </a:moveTo>
                <a:lnTo>
                  <a:pt x="4021095" y="0"/>
                </a:lnTo>
                <a:lnTo>
                  <a:pt x="4021095" y="4335412"/>
                </a:lnTo>
                <a:lnTo>
                  <a:pt x="0" y="433541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3113696">
            <a:off x="-58035" y="516948"/>
            <a:ext cx="2764015" cy="2980070"/>
          </a:xfrm>
          <a:custGeom>
            <a:avLst/>
            <a:gdLst/>
            <a:ahLst/>
            <a:cxnLst/>
            <a:rect r="r" b="b" t="t" l="l"/>
            <a:pathLst>
              <a:path h="2980070" w="2764015">
                <a:moveTo>
                  <a:pt x="0" y="0"/>
                </a:moveTo>
                <a:lnTo>
                  <a:pt x="2764014" y="0"/>
                </a:lnTo>
                <a:lnTo>
                  <a:pt x="2764014" y="2980070"/>
                </a:lnTo>
                <a:lnTo>
                  <a:pt x="0" y="298007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349296" y="3281476"/>
            <a:ext cx="11589409" cy="2686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211"/>
              </a:lnSpc>
            </a:pPr>
            <a:r>
              <a:rPr lang="en-US" sz="10865" b="true">
                <a:solidFill>
                  <a:srgbClr val="000000"/>
                </a:solidFill>
                <a:latin typeface="Cakerolli Bold"/>
                <a:ea typeface="Cakerolli Bold"/>
                <a:cs typeface="Cakerolli Bold"/>
                <a:sym typeface="Cakerolli Bold"/>
              </a:rPr>
              <a:t>Thank You 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2794726" y="3501783"/>
            <a:ext cx="1587331" cy="4014324"/>
          </a:xfrm>
          <a:custGeom>
            <a:avLst/>
            <a:gdLst/>
            <a:ahLst/>
            <a:cxnLst/>
            <a:rect r="r" b="b" t="t" l="l"/>
            <a:pathLst>
              <a:path h="4014324" w="1587331">
                <a:moveTo>
                  <a:pt x="0" y="0"/>
                </a:moveTo>
                <a:lnTo>
                  <a:pt x="1587331" y="0"/>
                </a:lnTo>
                <a:lnTo>
                  <a:pt x="1587331" y="4014324"/>
                </a:lnTo>
                <a:lnTo>
                  <a:pt x="0" y="401432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3351374" y="5967775"/>
            <a:ext cx="1587331" cy="4014324"/>
          </a:xfrm>
          <a:custGeom>
            <a:avLst/>
            <a:gdLst/>
            <a:ahLst/>
            <a:cxnLst/>
            <a:rect r="r" b="b" t="t" l="l"/>
            <a:pathLst>
              <a:path h="4014324" w="1587331">
                <a:moveTo>
                  <a:pt x="0" y="0"/>
                </a:moveTo>
                <a:lnTo>
                  <a:pt x="1587330" y="0"/>
                </a:lnTo>
                <a:lnTo>
                  <a:pt x="1587330" y="4014325"/>
                </a:lnTo>
                <a:lnTo>
                  <a:pt x="0" y="401432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55" r="0" b="-555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715203" y="514041"/>
            <a:ext cx="9258917" cy="9258917"/>
          </a:xfrm>
          <a:custGeom>
            <a:avLst/>
            <a:gdLst/>
            <a:ahLst/>
            <a:cxnLst/>
            <a:rect r="r" b="b" t="t" l="l"/>
            <a:pathLst>
              <a:path h="9258917" w="9258917">
                <a:moveTo>
                  <a:pt x="0" y="0"/>
                </a:moveTo>
                <a:lnTo>
                  <a:pt x="9258917" y="0"/>
                </a:lnTo>
                <a:lnTo>
                  <a:pt x="9258917" y="9258918"/>
                </a:lnTo>
                <a:lnTo>
                  <a:pt x="0" y="925891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349296" y="-2710163"/>
            <a:ext cx="11589409" cy="12369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0"/>
              </a:lnSpc>
            </a:pPr>
            <a:r>
              <a:rPr lang="en-US" sz="50000" b="true">
                <a:solidFill>
                  <a:srgbClr val="F7F1E5"/>
                </a:solidFill>
                <a:latin typeface="Cakerolli Bold"/>
                <a:ea typeface="Cakerolli Bold"/>
                <a:cs typeface="Cakerolli Bold"/>
                <a:sym typeface="Cakerolli Bold"/>
              </a:rPr>
              <a:t>?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55" r="0" b="-5555"/>
            </a:stretch>
          </a:blipFill>
        </p:spPr>
      </p:sp>
      <p:sp>
        <p:nvSpPr>
          <p:cNvPr name="Freeform 3" id="3">
            <a:hlinkClick r:id="rId4" tooltip="https://cleancube.netlify.app/index.html"/>
          </p:cNvPr>
          <p:cNvSpPr/>
          <p:nvPr/>
        </p:nvSpPr>
        <p:spPr>
          <a:xfrm flipH="false" flipV="false" rot="0">
            <a:off x="4715203" y="514041"/>
            <a:ext cx="9258917" cy="9258917"/>
          </a:xfrm>
          <a:custGeom>
            <a:avLst/>
            <a:gdLst/>
            <a:ahLst/>
            <a:cxnLst/>
            <a:rect r="r" b="b" t="t" l="l"/>
            <a:pathLst>
              <a:path h="9258917" w="9258917">
                <a:moveTo>
                  <a:pt x="0" y="0"/>
                </a:moveTo>
                <a:lnTo>
                  <a:pt x="9258917" y="0"/>
                </a:lnTo>
                <a:lnTo>
                  <a:pt x="9258917" y="9258918"/>
                </a:lnTo>
                <a:lnTo>
                  <a:pt x="0" y="925891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349296" y="-824213"/>
            <a:ext cx="11589409" cy="7439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0"/>
              </a:lnSpc>
            </a:pPr>
            <a:r>
              <a:rPr lang="en-US" sz="30000" b="true">
                <a:solidFill>
                  <a:srgbClr val="F7F1E5"/>
                </a:solidFill>
                <a:latin typeface="Cakerolli Bold"/>
                <a:ea typeface="Cakerolli Bold"/>
                <a:cs typeface="Cakerolli Bold"/>
                <a:sym typeface="Cakerolli Bold"/>
              </a:rPr>
              <a:t>5-10%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-696977" y="8180333"/>
            <a:ext cx="8898638" cy="14352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47"/>
              </a:lnSpc>
            </a:pPr>
            <a:r>
              <a:rPr lang="en-US" sz="5819" b="true">
                <a:solidFill>
                  <a:srgbClr val="000000"/>
                </a:solidFill>
                <a:latin typeface="Cakerolli Bold"/>
                <a:ea typeface="Cakerolli Bold"/>
                <a:cs typeface="Cakerolli Bold"/>
                <a:sym typeface="Cakerolli Bold"/>
              </a:rPr>
              <a:t>(According to chatGPT)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798050" y="8977716"/>
            <a:ext cx="8489950" cy="11233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959"/>
              </a:lnSpc>
            </a:pPr>
            <a:r>
              <a:rPr lang="en-US" b="true" sz="6399" u="sng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  <a:hlinkClick r:id="rId5" tooltip="https://cleancube.netlify.app/index.html"/>
              </a:rPr>
              <a:t>cleancube.netlify.appl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55" r="0" b="-555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245094" y="392819"/>
            <a:ext cx="13797812" cy="9894181"/>
          </a:xfrm>
          <a:custGeom>
            <a:avLst/>
            <a:gdLst/>
            <a:ahLst/>
            <a:cxnLst/>
            <a:rect r="r" b="b" t="t" l="l"/>
            <a:pathLst>
              <a:path h="9894181" w="13797812">
                <a:moveTo>
                  <a:pt x="0" y="0"/>
                </a:moveTo>
                <a:lnTo>
                  <a:pt x="13797812" y="0"/>
                </a:lnTo>
                <a:lnTo>
                  <a:pt x="13797812" y="9894181"/>
                </a:lnTo>
                <a:lnTo>
                  <a:pt x="0" y="989418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844828" y="392819"/>
            <a:ext cx="2187754" cy="2057400"/>
          </a:xfrm>
          <a:custGeom>
            <a:avLst/>
            <a:gdLst/>
            <a:ahLst/>
            <a:cxnLst/>
            <a:rect r="r" b="b" t="t" l="l"/>
            <a:pathLst>
              <a:path h="2057400" w="2187754">
                <a:moveTo>
                  <a:pt x="0" y="0"/>
                </a:moveTo>
                <a:lnTo>
                  <a:pt x="2187753" y="0"/>
                </a:lnTo>
                <a:lnTo>
                  <a:pt x="2187753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266905" y="5348401"/>
            <a:ext cx="4021095" cy="4335412"/>
          </a:xfrm>
          <a:custGeom>
            <a:avLst/>
            <a:gdLst/>
            <a:ahLst/>
            <a:cxnLst/>
            <a:rect r="r" b="b" t="t" l="l"/>
            <a:pathLst>
              <a:path h="4335412" w="4021095">
                <a:moveTo>
                  <a:pt x="0" y="0"/>
                </a:moveTo>
                <a:lnTo>
                  <a:pt x="4021095" y="0"/>
                </a:lnTo>
                <a:lnTo>
                  <a:pt x="4021095" y="4335412"/>
                </a:lnTo>
                <a:lnTo>
                  <a:pt x="0" y="433541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3113696">
            <a:off x="-58035" y="516948"/>
            <a:ext cx="2764015" cy="2980070"/>
          </a:xfrm>
          <a:custGeom>
            <a:avLst/>
            <a:gdLst/>
            <a:ahLst/>
            <a:cxnLst/>
            <a:rect r="r" b="b" t="t" l="l"/>
            <a:pathLst>
              <a:path h="2980070" w="2764015">
                <a:moveTo>
                  <a:pt x="0" y="0"/>
                </a:moveTo>
                <a:lnTo>
                  <a:pt x="2764014" y="0"/>
                </a:lnTo>
                <a:lnTo>
                  <a:pt x="2764014" y="2980070"/>
                </a:lnTo>
                <a:lnTo>
                  <a:pt x="0" y="298007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224324" y="6112016"/>
            <a:ext cx="7182020" cy="1768634"/>
          </a:xfrm>
          <a:custGeom>
            <a:avLst/>
            <a:gdLst/>
            <a:ahLst/>
            <a:cxnLst/>
            <a:rect r="r" b="b" t="t" l="l"/>
            <a:pathLst>
              <a:path h="1768634" w="7182020">
                <a:moveTo>
                  <a:pt x="0" y="0"/>
                </a:moveTo>
                <a:lnTo>
                  <a:pt x="7182020" y="0"/>
                </a:lnTo>
                <a:lnTo>
                  <a:pt x="7182020" y="1768634"/>
                </a:lnTo>
                <a:lnTo>
                  <a:pt x="0" y="176863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180752" y="1681259"/>
            <a:ext cx="11589409" cy="33771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130"/>
              </a:lnSpc>
            </a:pPr>
            <a:r>
              <a:rPr lang="en-US" sz="13664" b="true">
                <a:solidFill>
                  <a:srgbClr val="000000"/>
                </a:solidFill>
                <a:latin typeface="Cakerolli Bold"/>
                <a:ea typeface="Cakerolli Bold"/>
                <a:cs typeface="Cakerolli Bold"/>
                <a:sym typeface="Cakerolli Bold"/>
              </a:rPr>
              <a:t>CleanCube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694681" y="4591050"/>
            <a:ext cx="8898638" cy="14352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47"/>
              </a:lnSpc>
            </a:pPr>
            <a:r>
              <a:rPr lang="en-US" sz="5819" b="true">
                <a:solidFill>
                  <a:srgbClr val="000000"/>
                </a:solidFill>
                <a:latin typeface="Cakerolli Bold"/>
                <a:ea typeface="Cakerolli Bold"/>
                <a:cs typeface="Cakerolli Bold"/>
                <a:sym typeface="Cakerolli Bold"/>
              </a:rPr>
              <a:t>By Idan Nave &amp; Amit Shitrit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0" y="9105900"/>
            <a:ext cx="8489950" cy="11233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959"/>
              </a:lnSpc>
            </a:pPr>
            <a:r>
              <a:rPr lang="en-US" b="true" sz="6399" u="sng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  <a:hlinkClick r:id="rId9" tooltip="https://cleancube.netlify.app/index.html"/>
              </a:rPr>
              <a:t>cleancube.netlify.appl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0">
            <a:off x="1229848" y="856252"/>
            <a:ext cx="13547320" cy="10425791"/>
          </a:xfrm>
          <a:custGeom>
            <a:avLst/>
            <a:gdLst/>
            <a:ahLst/>
            <a:cxnLst/>
            <a:rect r="r" b="b" t="t" l="l"/>
            <a:pathLst>
              <a:path h="10425791" w="13547320">
                <a:moveTo>
                  <a:pt x="0" y="10425792"/>
                </a:moveTo>
                <a:lnTo>
                  <a:pt x="13547320" y="10425792"/>
                </a:lnTo>
                <a:lnTo>
                  <a:pt x="13547320" y="0"/>
                </a:lnTo>
                <a:lnTo>
                  <a:pt x="0" y="0"/>
                </a:lnTo>
                <a:lnTo>
                  <a:pt x="0" y="10425792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399189" y="-577260"/>
            <a:ext cx="11064051" cy="5232374"/>
          </a:xfrm>
          <a:custGeom>
            <a:avLst/>
            <a:gdLst/>
            <a:ahLst/>
            <a:cxnLst/>
            <a:rect r="r" b="b" t="t" l="l"/>
            <a:pathLst>
              <a:path h="5232374" w="11064051">
                <a:moveTo>
                  <a:pt x="0" y="0"/>
                </a:moveTo>
                <a:lnTo>
                  <a:pt x="11064051" y="0"/>
                </a:lnTo>
                <a:lnTo>
                  <a:pt x="11064051" y="5232374"/>
                </a:lnTo>
                <a:lnTo>
                  <a:pt x="0" y="523237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137948">
            <a:off x="3360386" y="4101266"/>
            <a:ext cx="10407199" cy="43957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071630" indent="-535815" lvl="1">
              <a:lnSpc>
                <a:spcPts val="6948"/>
              </a:lnSpc>
              <a:buFont typeface="Arial"/>
              <a:buChar char="•"/>
            </a:pPr>
            <a:r>
              <a:rPr lang="en-US" b="true" sz="4963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Enthusiasts of all levels.</a:t>
            </a:r>
          </a:p>
          <a:p>
            <a:pPr algn="l" marL="1071630" indent="-535815" lvl="1">
              <a:lnSpc>
                <a:spcPts val="6948"/>
              </a:lnSpc>
              <a:buFont typeface="Arial"/>
              <a:buChar char="•"/>
            </a:pPr>
            <a:r>
              <a:rPr lang="en-US" b="true" sz="4963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Tools, Guides, Videos, 3D Sim</a:t>
            </a:r>
          </a:p>
          <a:p>
            <a:pPr algn="l" marL="1071630" indent="-535815" lvl="1">
              <a:lnSpc>
                <a:spcPts val="6948"/>
              </a:lnSpc>
              <a:buFont typeface="Arial"/>
              <a:buChar char="•"/>
            </a:pPr>
            <a:r>
              <a:rPr lang="en-US" b="true" sz="4963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AI-Specific Solutions</a:t>
            </a:r>
          </a:p>
          <a:p>
            <a:pPr algn="l" marL="1071630" indent="-535815" lvl="1">
              <a:lnSpc>
                <a:spcPts val="6948"/>
              </a:lnSpc>
              <a:buFont typeface="Arial"/>
              <a:buChar char="•"/>
            </a:pPr>
            <a:r>
              <a:rPr lang="en-US" b="true" sz="4963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Cube-state recognition</a:t>
            </a:r>
          </a:p>
          <a:p>
            <a:pPr algn="l" marL="1071630" indent="-535815" lvl="1">
              <a:lnSpc>
                <a:spcPts val="6948"/>
              </a:lnSpc>
              <a:buFont typeface="Arial"/>
              <a:buChar char="•"/>
            </a:pPr>
            <a:r>
              <a:rPr lang="en-US" b="true" sz="4963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Shop</a:t>
            </a:r>
          </a:p>
        </p:txBody>
      </p:sp>
      <p:sp>
        <p:nvSpPr>
          <p:cNvPr name="Freeform 6" id="6"/>
          <p:cNvSpPr/>
          <p:nvPr/>
        </p:nvSpPr>
        <p:spPr>
          <a:xfrm flipH="true" flipV="true" rot="0">
            <a:off x="12780181" y="-2916396"/>
            <a:ext cx="11015639" cy="8229600"/>
          </a:xfrm>
          <a:custGeom>
            <a:avLst/>
            <a:gdLst/>
            <a:ahLst/>
            <a:cxnLst/>
            <a:rect r="r" b="b" t="t" l="l"/>
            <a:pathLst>
              <a:path h="8229600" w="11015639">
                <a:moveTo>
                  <a:pt x="11015638" y="8229600"/>
                </a:moveTo>
                <a:lnTo>
                  <a:pt x="0" y="8229600"/>
                </a:lnTo>
                <a:lnTo>
                  <a:pt x="0" y="0"/>
                </a:lnTo>
                <a:lnTo>
                  <a:pt x="11015638" y="0"/>
                </a:lnTo>
                <a:lnTo>
                  <a:pt x="11015638" y="822960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2334638" y="-1028700"/>
            <a:ext cx="4669277" cy="4114800"/>
          </a:xfrm>
          <a:custGeom>
            <a:avLst/>
            <a:gdLst/>
            <a:ahLst/>
            <a:cxnLst/>
            <a:rect r="r" b="b" t="t" l="l"/>
            <a:pathLst>
              <a:path h="4114800" w="4669277">
                <a:moveTo>
                  <a:pt x="0" y="0"/>
                </a:moveTo>
                <a:lnTo>
                  <a:pt x="4669276" y="0"/>
                </a:lnTo>
                <a:lnTo>
                  <a:pt x="466927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326713" y="8788023"/>
            <a:ext cx="2785093" cy="2454363"/>
          </a:xfrm>
          <a:custGeom>
            <a:avLst/>
            <a:gdLst/>
            <a:ahLst/>
            <a:cxnLst/>
            <a:rect r="r" b="b" t="t" l="l"/>
            <a:pathLst>
              <a:path h="2454363" w="2785093">
                <a:moveTo>
                  <a:pt x="0" y="0"/>
                </a:moveTo>
                <a:lnTo>
                  <a:pt x="2785093" y="0"/>
                </a:lnTo>
                <a:lnTo>
                  <a:pt x="2785093" y="2454363"/>
                </a:lnTo>
                <a:lnTo>
                  <a:pt x="0" y="245436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5417641" y="4655114"/>
            <a:ext cx="1694164" cy="4284504"/>
          </a:xfrm>
          <a:custGeom>
            <a:avLst/>
            <a:gdLst/>
            <a:ahLst/>
            <a:cxnLst/>
            <a:rect r="r" b="b" t="t" l="l"/>
            <a:pathLst>
              <a:path h="4284504" w="1694164">
                <a:moveTo>
                  <a:pt x="0" y="0"/>
                </a:moveTo>
                <a:lnTo>
                  <a:pt x="1694165" y="0"/>
                </a:lnTo>
                <a:lnTo>
                  <a:pt x="1694165" y="4284505"/>
                </a:lnTo>
                <a:lnTo>
                  <a:pt x="0" y="428450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-235009">
            <a:off x="4228767" y="22633"/>
            <a:ext cx="9327273" cy="21686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242"/>
              </a:lnSpc>
            </a:pPr>
            <a:r>
              <a:rPr lang="en-US" b="true" sz="8744">
                <a:solidFill>
                  <a:srgbClr val="000000"/>
                </a:solidFill>
                <a:latin typeface="Cakerolli Bold"/>
                <a:ea typeface="Cakerolli Bold"/>
                <a:cs typeface="Cakerolli Bold"/>
                <a:sym typeface="Cakerolli Bold"/>
              </a:rPr>
              <a:t>INTRODUCTION </a:t>
            </a:r>
          </a:p>
        </p:txBody>
      </p:sp>
      <p:sp>
        <p:nvSpPr>
          <p:cNvPr name="TextBox 11" id="11"/>
          <p:cNvSpPr txBox="true"/>
          <p:nvPr/>
        </p:nvSpPr>
        <p:spPr>
          <a:xfrm rot="-235009">
            <a:off x="5812816" y="1823834"/>
            <a:ext cx="6199061" cy="14367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36"/>
              </a:lnSpc>
            </a:pPr>
            <a:r>
              <a:rPr lang="en-US" b="true" sz="5811">
                <a:solidFill>
                  <a:srgbClr val="000000"/>
                </a:solidFill>
                <a:latin typeface="Cakerolli Bold"/>
                <a:ea typeface="Cakerolli Bold"/>
                <a:cs typeface="Cakerolli Bold"/>
                <a:sym typeface="Cakerolli Bold"/>
              </a:rPr>
              <a:t>1 DAY X 1 CUBE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003610" y="6172200"/>
            <a:ext cx="4284390" cy="4114800"/>
          </a:xfrm>
          <a:custGeom>
            <a:avLst/>
            <a:gdLst/>
            <a:ahLst/>
            <a:cxnLst/>
            <a:rect r="r" b="b" t="t" l="l"/>
            <a:pathLst>
              <a:path h="4114800" w="4284390">
                <a:moveTo>
                  <a:pt x="0" y="0"/>
                </a:moveTo>
                <a:lnTo>
                  <a:pt x="4284390" y="0"/>
                </a:lnTo>
                <a:lnTo>
                  <a:pt x="428439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719219" y="6172200"/>
            <a:ext cx="4284390" cy="4114800"/>
          </a:xfrm>
          <a:custGeom>
            <a:avLst/>
            <a:gdLst/>
            <a:ahLst/>
            <a:cxnLst/>
            <a:rect r="r" b="b" t="t" l="l"/>
            <a:pathLst>
              <a:path h="4114800" w="4284390">
                <a:moveTo>
                  <a:pt x="0" y="0"/>
                </a:moveTo>
                <a:lnTo>
                  <a:pt x="4284391" y="0"/>
                </a:lnTo>
                <a:lnTo>
                  <a:pt x="428439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434829" y="6172200"/>
            <a:ext cx="4284390" cy="4114800"/>
          </a:xfrm>
          <a:custGeom>
            <a:avLst/>
            <a:gdLst/>
            <a:ahLst/>
            <a:cxnLst/>
            <a:rect r="r" b="b" t="t" l="l"/>
            <a:pathLst>
              <a:path h="4114800" w="4284390">
                <a:moveTo>
                  <a:pt x="0" y="0"/>
                </a:moveTo>
                <a:lnTo>
                  <a:pt x="4284390" y="0"/>
                </a:lnTo>
                <a:lnTo>
                  <a:pt x="428439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50438" y="6172200"/>
            <a:ext cx="4284390" cy="4114800"/>
          </a:xfrm>
          <a:custGeom>
            <a:avLst/>
            <a:gdLst/>
            <a:ahLst/>
            <a:cxnLst/>
            <a:rect r="r" b="b" t="t" l="l"/>
            <a:pathLst>
              <a:path h="4114800" w="4284390">
                <a:moveTo>
                  <a:pt x="0" y="0"/>
                </a:moveTo>
                <a:lnTo>
                  <a:pt x="4284391" y="0"/>
                </a:lnTo>
                <a:lnTo>
                  <a:pt x="428439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3133952" y="6172200"/>
            <a:ext cx="4284390" cy="4114800"/>
          </a:xfrm>
          <a:custGeom>
            <a:avLst/>
            <a:gdLst/>
            <a:ahLst/>
            <a:cxnLst/>
            <a:rect r="r" b="b" t="t" l="l"/>
            <a:pathLst>
              <a:path h="4114800" w="4284390">
                <a:moveTo>
                  <a:pt x="0" y="0"/>
                </a:moveTo>
                <a:lnTo>
                  <a:pt x="4284390" y="0"/>
                </a:lnTo>
                <a:lnTo>
                  <a:pt x="428439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766815">
            <a:off x="2982953" y="-85689"/>
            <a:ext cx="12322094" cy="10458377"/>
          </a:xfrm>
          <a:custGeom>
            <a:avLst/>
            <a:gdLst/>
            <a:ahLst/>
            <a:cxnLst/>
            <a:rect r="r" b="b" t="t" l="l"/>
            <a:pathLst>
              <a:path h="10458377" w="12322094">
                <a:moveTo>
                  <a:pt x="0" y="0"/>
                </a:moveTo>
                <a:lnTo>
                  <a:pt x="12322094" y="0"/>
                </a:lnTo>
                <a:lnTo>
                  <a:pt x="12322094" y="10458378"/>
                </a:lnTo>
                <a:lnTo>
                  <a:pt x="0" y="1045837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5081754" y="-663867"/>
            <a:ext cx="11064051" cy="5232374"/>
          </a:xfrm>
          <a:custGeom>
            <a:avLst/>
            <a:gdLst/>
            <a:ahLst/>
            <a:cxnLst/>
            <a:rect r="r" b="b" t="t" l="l"/>
            <a:pathLst>
              <a:path h="5232374" w="11064051">
                <a:moveTo>
                  <a:pt x="0" y="0"/>
                </a:moveTo>
                <a:lnTo>
                  <a:pt x="11064051" y="0"/>
                </a:lnTo>
                <a:lnTo>
                  <a:pt x="11064051" y="5232374"/>
                </a:lnTo>
                <a:lnTo>
                  <a:pt x="0" y="523237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-3043907" y="-317278"/>
            <a:ext cx="4669277" cy="4114800"/>
          </a:xfrm>
          <a:custGeom>
            <a:avLst/>
            <a:gdLst/>
            <a:ahLst/>
            <a:cxnLst/>
            <a:rect r="r" b="b" t="t" l="l"/>
            <a:pathLst>
              <a:path h="4114800" w="4669277">
                <a:moveTo>
                  <a:pt x="0" y="0"/>
                </a:moveTo>
                <a:lnTo>
                  <a:pt x="4669276" y="0"/>
                </a:lnTo>
                <a:lnTo>
                  <a:pt x="466927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6661598" y="2511107"/>
            <a:ext cx="4669277" cy="4114800"/>
          </a:xfrm>
          <a:custGeom>
            <a:avLst/>
            <a:gdLst/>
            <a:ahLst/>
            <a:cxnLst/>
            <a:rect r="r" b="b" t="t" l="l"/>
            <a:pathLst>
              <a:path h="4114800" w="4669277">
                <a:moveTo>
                  <a:pt x="0" y="0"/>
                </a:moveTo>
                <a:lnTo>
                  <a:pt x="4669276" y="0"/>
                </a:lnTo>
                <a:lnTo>
                  <a:pt x="466927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-235009">
            <a:off x="5674613" y="22633"/>
            <a:ext cx="9327273" cy="21686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242"/>
              </a:lnSpc>
            </a:pPr>
            <a:r>
              <a:rPr lang="en-US" b="true" sz="8744">
                <a:solidFill>
                  <a:srgbClr val="000000"/>
                </a:solidFill>
                <a:latin typeface="Cakerolli Bold"/>
                <a:ea typeface="Cakerolli Bold"/>
                <a:cs typeface="Cakerolli Bold"/>
                <a:sym typeface="Cakerolli Bold"/>
              </a:rPr>
              <a:t>TARGET AUDIENCE</a:t>
            </a:r>
          </a:p>
        </p:txBody>
      </p:sp>
      <p:sp>
        <p:nvSpPr>
          <p:cNvPr name="TextBox 13" id="13"/>
          <p:cNvSpPr txBox="true"/>
          <p:nvPr/>
        </p:nvSpPr>
        <p:spPr>
          <a:xfrm rot="-238947">
            <a:off x="3324857" y="3362151"/>
            <a:ext cx="11032862" cy="46296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945418" indent="-472709" lvl="1">
              <a:lnSpc>
                <a:spcPts val="6130"/>
              </a:lnSpc>
              <a:buFont typeface="Arial"/>
              <a:buChar char="•"/>
            </a:pPr>
            <a:r>
              <a:rPr lang="en-US" b="true" sz="4378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BEGINNERS WHO WANT TO LEARN HOW TO SOLVE A RUBIK'S CUBE.</a:t>
            </a:r>
          </a:p>
          <a:p>
            <a:pPr algn="ctr">
              <a:lnSpc>
                <a:spcPts val="6130"/>
              </a:lnSpc>
            </a:pPr>
          </a:p>
          <a:p>
            <a:pPr algn="ctr" marL="945418" indent="-472709" lvl="1">
              <a:lnSpc>
                <a:spcPts val="6130"/>
              </a:lnSpc>
              <a:buFont typeface="Arial"/>
              <a:buChar char="•"/>
            </a:pPr>
            <a:r>
              <a:rPr lang="en-US" b="true" sz="4378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ADVANCED SOLVERS AIMING TO IMPROVE ALGORITHMS AND ACHIEVE FASTER SOLVE TIMES.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382503" y="-1019674"/>
            <a:ext cx="11064051" cy="5232374"/>
          </a:xfrm>
          <a:custGeom>
            <a:avLst/>
            <a:gdLst/>
            <a:ahLst/>
            <a:cxnLst/>
            <a:rect r="r" b="b" t="t" l="l"/>
            <a:pathLst>
              <a:path h="5232374" w="11064051">
                <a:moveTo>
                  <a:pt x="0" y="0"/>
                </a:moveTo>
                <a:lnTo>
                  <a:pt x="11064051" y="0"/>
                </a:lnTo>
                <a:lnTo>
                  <a:pt x="11064051" y="5232375"/>
                </a:lnTo>
                <a:lnTo>
                  <a:pt x="0" y="52323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844981" y="2993190"/>
            <a:ext cx="13070234" cy="2385318"/>
          </a:xfrm>
          <a:custGeom>
            <a:avLst/>
            <a:gdLst/>
            <a:ahLst/>
            <a:cxnLst/>
            <a:rect r="r" b="b" t="t" l="l"/>
            <a:pathLst>
              <a:path h="2385318" w="13070234">
                <a:moveTo>
                  <a:pt x="0" y="0"/>
                </a:moveTo>
                <a:lnTo>
                  <a:pt x="13070234" y="0"/>
                </a:lnTo>
                <a:lnTo>
                  <a:pt x="13070234" y="2385318"/>
                </a:lnTo>
                <a:lnTo>
                  <a:pt x="0" y="238531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186755" y="5114081"/>
            <a:ext cx="13446804" cy="2454042"/>
          </a:xfrm>
          <a:custGeom>
            <a:avLst/>
            <a:gdLst/>
            <a:ahLst/>
            <a:cxnLst/>
            <a:rect r="r" b="b" t="t" l="l"/>
            <a:pathLst>
              <a:path h="2454042" w="13446804">
                <a:moveTo>
                  <a:pt x="0" y="0"/>
                </a:moveTo>
                <a:lnTo>
                  <a:pt x="13446804" y="0"/>
                </a:lnTo>
                <a:lnTo>
                  <a:pt x="13446804" y="2454042"/>
                </a:lnTo>
                <a:lnTo>
                  <a:pt x="0" y="245404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535273" y="7211220"/>
            <a:ext cx="14098286" cy="2572937"/>
          </a:xfrm>
          <a:custGeom>
            <a:avLst/>
            <a:gdLst/>
            <a:ahLst/>
            <a:cxnLst/>
            <a:rect r="r" b="b" t="t" l="l"/>
            <a:pathLst>
              <a:path h="2572937" w="14098286">
                <a:moveTo>
                  <a:pt x="0" y="0"/>
                </a:moveTo>
                <a:lnTo>
                  <a:pt x="14098286" y="0"/>
                </a:lnTo>
                <a:lnTo>
                  <a:pt x="14098286" y="2572937"/>
                </a:lnTo>
                <a:lnTo>
                  <a:pt x="0" y="257293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-235009">
            <a:off x="5217892" y="-212349"/>
            <a:ext cx="9327273" cy="21686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242"/>
              </a:lnSpc>
            </a:pPr>
            <a:r>
              <a:rPr lang="en-US" b="true" sz="8744">
                <a:solidFill>
                  <a:srgbClr val="000000"/>
                </a:solidFill>
                <a:latin typeface="Cakerolli Bold"/>
                <a:ea typeface="Cakerolli Bold"/>
                <a:cs typeface="Cakerolli Bold"/>
                <a:sym typeface="Cakerolli Bold"/>
              </a:rPr>
              <a:t>PROBLEMS</a:t>
            </a:r>
          </a:p>
        </p:txBody>
      </p:sp>
      <p:sp>
        <p:nvSpPr>
          <p:cNvPr name="TextBox 8" id="8"/>
          <p:cNvSpPr txBox="true"/>
          <p:nvPr/>
        </p:nvSpPr>
        <p:spPr>
          <a:xfrm rot="-147679">
            <a:off x="4487676" y="3921108"/>
            <a:ext cx="12133699" cy="8280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59"/>
              </a:lnSpc>
            </a:pPr>
            <a:r>
              <a:rPr lang="en-US" sz="4899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No </a:t>
            </a:r>
            <a:r>
              <a:rPr lang="en-US" b="true" sz="4899" u="sng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adaptive</a:t>
            </a:r>
            <a:r>
              <a:rPr lang="en-US" sz="4899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interactive guides </a:t>
            </a:r>
          </a:p>
        </p:txBody>
      </p:sp>
      <p:sp>
        <p:nvSpPr>
          <p:cNvPr name="TextBox 9" id="9"/>
          <p:cNvSpPr txBox="true"/>
          <p:nvPr/>
        </p:nvSpPr>
        <p:spPr>
          <a:xfrm rot="-116478">
            <a:off x="3852492" y="6067678"/>
            <a:ext cx="12581747" cy="8280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859"/>
              </a:lnSpc>
              <a:spcBef>
                <a:spcPct val="0"/>
              </a:spcBef>
            </a:pPr>
            <a:r>
              <a:rPr lang="en-US" b="true" sz="4899" strike="noStrik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Lack of </a:t>
            </a:r>
            <a:r>
              <a:rPr lang="en-US" b="true" sz="4899" strike="noStrike" u="sng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on-demand</a:t>
            </a:r>
            <a:r>
              <a:rPr lang="en-US" b="true" sz="4899" strike="noStrik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feedback</a:t>
            </a:r>
          </a:p>
        </p:txBody>
      </p:sp>
      <p:sp>
        <p:nvSpPr>
          <p:cNvPr name="TextBox 10" id="10"/>
          <p:cNvSpPr txBox="true"/>
          <p:nvPr/>
        </p:nvSpPr>
        <p:spPr>
          <a:xfrm rot="-116478">
            <a:off x="3055592" y="8224092"/>
            <a:ext cx="13714757" cy="805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532"/>
              </a:lnSpc>
              <a:spcBef>
                <a:spcPct val="0"/>
              </a:spcBef>
            </a:pPr>
            <a:r>
              <a:rPr lang="en-US" b="true" sz="4666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 giant </a:t>
            </a:r>
            <a:r>
              <a:rPr lang="en-US" b="true" sz="4666" u="sng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leap</a:t>
            </a:r>
            <a:r>
              <a:rPr lang="en-US" b="true" sz="4666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from beginner to advanced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5789892" y="860576"/>
            <a:ext cx="909751" cy="2300739"/>
          </a:xfrm>
          <a:custGeom>
            <a:avLst/>
            <a:gdLst/>
            <a:ahLst/>
            <a:cxnLst/>
            <a:rect r="r" b="b" t="t" l="l"/>
            <a:pathLst>
              <a:path h="2300739" w="909751">
                <a:moveTo>
                  <a:pt x="0" y="0"/>
                </a:moveTo>
                <a:lnTo>
                  <a:pt x="909750" y="0"/>
                </a:lnTo>
                <a:lnTo>
                  <a:pt x="909750" y="2300739"/>
                </a:lnTo>
                <a:lnTo>
                  <a:pt x="0" y="230073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2842398" y="692451"/>
            <a:ext cx="909751" cy="2300739"/>
          </a:xfrm>
          <a:custGeom>
            <a:avLst/>
            <a:gdLst/>
            <a:ahLst/>
            <a:cxnLst/>
            <a:rect r="r" b="b" t="t" l="l"/>
            <a:pathLst>
              <a:path h="2300739" w="909751">
                <a:moveTo>
                  <a:pt x="0" y="0"/>
                </a:moveTo>
                <a:lnTo>
                  <a:pt x="909750" y="0"/>
                </a:lnTo>
                <a:lnTo>
                  <a:pt x="909750" y="2300739"/>
                </a:lnTo>
                <a:lnTo>
                  <a:pt x="0" y="230073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-521476" y="7090099"/>
            <a:ext cx="4366457" cy="3742417"/>
          </a:xfrm>
          <a:custGeom>
            <a:avLst/>
            <a:gdLst/>
            <a:ahLst/>
            <a:cxnLst/>
            <a:rect r="r" b="b" t="t" l="l"/>
            <a:pathLst>
              <a:path h="3742417" w="4366457">
                <a:moveTo>
                  <a:pt x="0" y="0"/>
                </a:moveTo>
                <a:lnTo>
                  <a:pt x="4366457" y="0"/>
                </a:lnTo>
                <a:lnTo>
                  <a:pt x="4366457" y="3742417"/>
                </a:lnTo>
                <a:lnTo>
                  <a:pt x="0" y="374241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true" flipV="true" rot="0">
            <a:off x="15446554" y="-581103"/>
            <a:ext cx="4366457" cy="3742417"/>
          </a:xfrm>
          <a:custGeom>
            <a:avLst/>
            <a:gdLst/>
            <a:ahLst/>
            <a:cxnLst/>
            <a:rect r="r" b="b" t="t" l="l"/>
            <a:pathLst>
              <a:path h="3742417" w="4366457">
                <a:moveTo>
                  <a:pt x="4366456" y="3742418"/>
                </a:moveTo>
                <a:lnTo>
                  <a:pt x="0" y="3742418"/>
                </a:lnTo>
                <a:lnTo>
                  <a:pt x="0" y="0"/>
                </a:lnTo>
                <a:lnTo>
                  <a:pt x="4366456" y="0"/>
                </a:lnTo>
                <a:lnTo>
                  <a:pt x="4366456" y="3742418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839393" y="7014521"/>
            <a:ext cx="4284390" cy="4114800"/>
          </a:xfrm>
          <a:custGeom>
            <a:avLst/>
            <a:gdLst/>
            <a:ahLst/>
            <a:cxnLst/>
            <a:rect r="r" b="b" t="t" l="l"/>
            <a:pathLst>
              <a:path h="4114800" w="4284390">
                <a:moveTo>
                  <a:pt x="0" y="0"/>
                </a:moveTo>
                <a:lnTo>
                  <a:pt x="4284390" y="0"/>
                </a:lnTo>
                <a:lnTo>
                  <a:pt x="428439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555003" y="7014521"/>
            <a:ext cx="4284390" cy="4114800"/>
          </a:xfrm>
          <a:custGeom>
            <a:avLst/>
            <a:gdLst/>
            <a:ahLst/>
            <a:cxnLst/>
            <a:rect r="r" b="b" t="t" l="l"/>
            <a:pathLst>
              <a:path h="4114800" w="4284390">
                <a:moveTo>
                  <a:pt x="0" y="0"/>
                </a:moveTo>
                <a:lnTo>
                  <a:pt x="4284390" y="0"/>
                </a:lnTo>
                <a:lnTo>
                  <a:pt x="428439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123783" y="7014521"/>
            <a:ext cx="4284390" cy="4114800"/>
          </a:xfrm>
          <a:custGeom>
            <a:avLst/>
            <a:gdLst/>
            <a:ahLst/>
            <a:cxnLst/>
            <a:rect r="r" b="b" t="t" l="l"/>
            <a:pathLst>
              <a:path h="4114800" w="4284390">
                <a:moveTo>
                  <a:pt x="0" y="0"/>
                </a:moveTo>
                <a:lnTo>
                  <a:pt x="4284391" y="0"/>
                </a:lnTo>
                <a:lnTo>
                  <a:pt x="428439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660115" y="1390952"/>
            <a:ext cx="12967769" cy="7505097"/>
          </a:xfrm>
          <a:custGeom>
            <a:avLst/>
            <a:gdLst/>
            <a:ahLst/>
            <a:cxnLst/>
            <a:rect r="r" b="b" t="t" l="l"/>
            <a:pathLst>
              <a:path h="7505097" w="12967769">
                <a:moveTo>
                  <a:pt x="0" y="0"/>
                </a:moveTo>
                <a:lnTo>
                  <a:pt x="12967770" y="0"/>
                </a:lnTo>
                <a:lnTo>
                  <a:pt x="12967770" y="7505096"/>
                </a:lnTo>
                <a:lnTo>
                  <a:pt x="0" y="750509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224349" y="-725906"/>
            <a:ext cx="11064051" cy="5232374"/>
          </a:xfrm>
          <a:custGeom>
            <a:avLst/>
            <a:gdLst/>
            <a:ahLst/>
            <a:cxnLst/>
            <a:rect r="r" b="b" t="t" l="l"/>
            <a:pathLst>
              <a:path h="5232374" w="11064051">
                <a:moveTo>
                  <a:pt x="0" y="0"/>
                </a:moveTo>
                <a:lnTo>
                  <a:pt x="11064051" y="0"/>
                </a:lnTo>
                <a:lnTo>
                  <a:pt x="11064051" y="5232374"/>
                </a:lnTo>
                <a:lnTo>
                  <a:pt x="0" y="523237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-235009">
            <a:off x="5817655" y="529464"/>
            <a:ext cx="9777335" cy="12174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22"/>
              </a:lnSpc>
            </a:pPr>
            <a:r>
              <a:rPr lang="en-US" b="true" sz="4944">
                <a:solidFill>
                  <a:srgbClr val="000000"/>
                </a:solidFill>
                <a:latin typeface="Cakerolli Bold"/>
                <a:ea typeface="Cakerolli Bold"/>
                <a:cs typeface="Cakerolli Bold"/>
                <a:sym typeface="Cakerolli Bold"/>
              </a:rPr>
              <a:t>FEATURES &amp; FUNCTIONALITY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2812515" y="1543352"/>
            <a:ext cx="13847340" cy="8014148"/>
          </a:xfrm>
          <a:custGeom>
            <a:avLst/>
            <a:gdLst/>
            <a:ahLst/>
            <a:cxnLst/>
            <a:rect r="r" b="b" t="t" l="l"/>
            <a:pathLst>
              <a:path h="8014148" w="13847340">
                <a:moveTo>
                  <a:pt x="0" y="0"/>
                </a:moveTo>
                <a:lnTo>
                  <a:pt x="13847341" y="0"/>
                </a:lnTo>
                <a:lnTo>
                  <a:pt x="13847341" y="8014148"/>
                </a:lnTo>
                <a:lnTo>
                  <a:pt x="0" y="801414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4209216" y="2833046"/>
            <a:ext cx="11053939" cy="29256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77"/>
              </a:lnSpc>
            </a:pPr>
            <a:r>
              <a:rPr lang="en-US" b="true" sz="3769" u="sng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Core Functionalities</a:t>
            </a:r>
          </a:p>
          <a:p>
            <a:pPr algn="ctr">
              <a:lnSpc>
                <a:spcPts val="4499"/>
              </a:lnSpc>
            </a:pPr>
            <a:r>
              <a:rPr lang="en-US" sz="3214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1.Embeded iframe of a 3D cube</a:t>
            </a:r>
          </a:p>
          <a:p>
            <a:pPr algn="ctr">
              <a:lnSpc>
                <a:spcPts val="4499"/>
              </a:lnSpc>
            </a:pPr>
            <a:r>
              <a:rPr lang="en-US" sz="3214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2.Step-by-step instructions for solving the cube.</a:t>
            </a:r>
          </a:p>
          <a:p>
            <a:pPr algn="ctr">
              <a:lnSpc>
                <a:spcPts val="4499"/>
              </a:lnSpc>
            </a:pPr>
            <a:r>
              <a:rPr lang="en-US" sz="3214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3. Specific algorithms for each difficulty.</a:t>
            </a:r>
          </a:p>
          <a:p>
            <a:pPr algn="ctr">
              <a:lnSpc>
                <a:spcPts val="4499"/>
              </a:lnSpc>
            </a:pP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5408174" y="7014521"/>
            <a:ext cx="4284390" cy="4114800"/>
          </a:xfrm>
          <a:custGeom>
            <a:avLst/>
            <a:gdLst/>
            <a:ahLst/>
            <a:cxnLst/>
            <a:rect r="r" b="b" t="t" l="l"/>
            <a:pathLst>
              <a:path h="4114800" w="4284390">
                <a:moveTo>
                  <a:pt x="0" y="0"/>
                </a:moveTo>
                <a:lnTo>
                  <a:pt x="4284390" y="0"/>
                </a:lnTo>
                <a:lnTo>
                  <a:pt x="428439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3085742" y="6247247"/>
            <a:ext cx="12539410" cy="33102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33"/>
              </a:lnSpc>
            </a:pPr>
            <a:r>
              <a:rPr lang="en-US" sz="3595" u="sng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External API Integration</a:t>
            </a:r>
          </a:p>
          <a:p>
            <a:pPr algn="l" marL="660509" indent="-330254" lvl="1">
              <a:lnSpc>
                <a:spcPts val="4283"/>
              </a:lnSpc>
              <a:buFont typeface="Arial"/>
              <a:buChar char="•"/>
            </a:pPr>
            <a:r>
              <a:rPr lang="en-US" b="true" sz="305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AI Prompting- adaptive algorithms for all skill levels.</a:t>
            </a:r>
          </a:p>
          <a:p>
            <a:pPr algn="l" marL="660509" indent="-330254" lvl="1">
              <a:lnSpc>
                <a:spcPts val="4283"/>
              </a:lnSpc>
              <a:buFont typeface="Arial"/>
              <a:buChar char="•"/>
            </a:pPr>
            <a:r>
              <a:rPr lang="en-US" b="true" sz="305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Image Processing- high-quality response to</a:t>
            </a:r>
          </a:p>
          <a:p>
            <a:pPr algn="l">
              <a:lnSpc>
                <a:spcPts val="4283"/>
              </a:lnSpc>
            </a:pPr>
            <a:r>
              <a:rPr lang="en-US" sz="3059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      the OpenAI API.</a:t>
            </a:r>
          </a:p>
          <a:p>
            <a:pPr algn="l">
              <a:lnSpc>
                <a:spcPts val="4292"/>
              </a:lnSpc>
            </a:pPr>
          </a:p>
          <a:p>
            <a:pPr algn="l">
              <a:lnSpc>
                <a:spcPts val="4292"/>
              </a:lnSpc>
            </a:pP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-1729388" y="7014521"/>
            <a:ext cx="4284390" cy="4114800"/>
          </a:xfrm>
          <a:custGeom>
            <a:avLst/>
            <a:gdLst/>
            <a:ahLst/>
            <a:cxnLst/>
            <a:rect r="r" b="b" t="t" l="l"/>
            <a:pathLst>
              <a:path h="4114800" w="4284390">
                <a:moveTo>
                  <a:pt x="0" y="0"/>
                </a:moveTo>
                <a:lnTo>
                  <a:pt x="4284391" y="0"/>
                </a:lnTo>
                <a:lnTo>
                  <a:pt x="428439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-2565722" y="2899721"/>
            <a:ext cx="4669277" cy="4114800"/>
          </a:xfrm>
          <a:custGeom>
            <a:avLst/>
            <a:gdLst/>
            <a:ahLst/>
            <a:cxnLst/>
            <a:rect r="r" b="b" t="t" l="l"/>
            <a:pathLst>
              <a:path h="4114800" w="4669277">
                <a:moveTo>
                  <a:pt x="0" y="0"/>
                </a:moveTo>
                <a:lnTo>
                  <a:pt x="4669276" y="0"/>
                </a:lnTo>
                <a:lnTo>
                  <a:pt x="466927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8066162" y="3353429"/>
            <a:ext cx="4669277" cy="4114800"/>
          </a:xfrm>
          <a:custGeom>
            <a:avLst/>
            <a:gdLst/>
            <a:ahLst/>
            <a:cxnLst/>
            <a:rect r="r" b="b" t="t" l="l"/>
            <a:pathLst>
              <a:path h="4114800" w="4669277">
                <a:moveTo>
                  <a:pt x="0" y="0"/>
                </a:moveTo>
                <a:lnTo>
                  <a:pt x="4669277" y="0"/>
                </a:lnTo>
                <a:lnTo>
                  <a:pt x="466927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5953362" y="-1741603"/>
            <a:ext cx="4669277" cy="4114800"/>
          </a:xfrm>
          <a:custGeom>
            <a:avLst/>
            <a:gdLst/>
            <a:ahLst/>
            <a:cxnLst/>
            <a:rect r="r" b="b" t="t" l="l"/>
            <a:pathLst>
              <a:path h="4114800" w="4669277">
                <a:moveTo>
                  <a:pt x="0" y="0"/>
                </a:moveTo>
                <a:lnTo>
                  <a:pt x="4669276" y="0"/>
                </a:lnTo>
                <a:lnTo>
                  <a:pt x="466927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839393" y="7014521"/>
            <a:ext cx="4284390" cy="4114800"/>
          </a:xfrm>
          <a:custGeom>
            <a:avLst/>
            <a:gdLst/>
            <a:ahLst/>
            <a:cxnLst/>
            <a:rect r="r" b="b" t="t" l="l"/>
            <a:pathLst>
              <a:path h="4114800" w="4284390">
                <a:moveTo>
                  <a:pt x="0" y="0"/>
                </a:moveTo>
                <a:lnTo>
                  <a:pt x="4284390" y="0"/>
                </a:lnTo>
                <a:lnTo>
                  <a:pt x="428439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555003" y="7014521"/>
            <a:ext cx="4284390" cy="4114800"/>
          </a:xfrm>
          <a:custGeom>
            <a:avLst/>
            <a:gdLst/>
            <a:ahLst/>
            <a:cxnLst/>
            <a:rect r="r" b="b" t="t" l="l"/>
            <a:pathLst>
              <a:path h="4114800" w="4284390">
                <a:moveTo>
                  <a:pt x="0" y="0"/>
                </a:moveTo>
                <a:lnTo>
                  <a:pt x="4284390" y="0"/>
                </a:lnTo>
                <a:lnTo>
                  <a:pt x="428439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123783" y="7014521"/>
            <a:ext cx="4284390" cy="4114800"/>
          </a:xfrm>
          <a:custGeom>
            <a:avLst/>
            <a:gdLst/>
            <a:ahLst/>
            <a:cxnLst/>
            <a:rect r="r" b="b" t="t" l="l"/>
            <a:pathLst>
              <a:path h="4114800" w="4284390">
                <a:moveTo>
                  <a:pt x="0" y="0"/>
                </a:moveTo>
                <a:lnTo>
                  <a:pt x="4284391" y="0"/>
                </a:lnTo>
                <a:lnTo>
                  <a:pt x="428439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660115" y="1390952"/>
            <a:ext cx="12967769" cy="7505097"/>
          </a:xfrm>
          <a:custGeom>
            <a:avLst/>
            <a:gdLst/>
            <a:ahLst/>
            <a:cxnLst/>
            <a:rect r="r" b="b" t="t" l="l"/>
            <a:pathLst>
              <a:path h="7505097" w="12967769">
                <a:moveTo>
                  <a:pt x="0" y="0"/>
                </a:moveTo>
                <a:lnTo>
                  <a:pt x="12967770" y="0"/>
                </a:lnTo>
                <a:lnTo>
                  <a:pt x="12967770" y="7505096"/>
                </a:lnTo>
                <a:lnTo>
                  <a:pt x="0" y="750509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812515" y="1543352"/>
            <a:ext cx="12967769" cy="7505097"/>
          </a:xfrm>
          <a:custGeom>
            <a:avLst/>
            <a:gdLst/>
            <a:ahLst/>
            <a:cxnLst/>
            <a:rect r="r" b="b" t="t" l="l"/>
            <a:pathLst>
              <a:path h="7505097" w="12967769">
                <a:moveTo>
                  <a:pt x="0" y="0"/>
                </a:moveTo>
                <a:lnTo>
                  <a:pt x="12967770" y="0"/>
                </a:lnTo>
                <a:lnTo>
                  <a:pt x="12967770" y="7505096"/>
                </a:lnTo>
                <a:lnTo>
                  <a:pt x="0" y="750509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5224349" y="-725906"/>
            <a:ext cx="11064051" cy="5232374"/>
          </a:xfrm>
          <a:custGeom>
            <a:avLst/>
            <a:gdLst/>
            <a:ahLst/>
            <a:cxnLst/>
            <a:rect r="r" b="b" t="t" l="l"/>
            <a:pathLst>
              <a:path h="5232374" w="11064051">
                <a:moveTo>
                  <a:pt x="0" y="0"/>
                </a:moveTo>
                <a:lnTo>
                  <a:pt x="11064051" y="0"/>
                </a:lnTo>
                <a:lnTo>
                  <a:pt x="11064051" y="5232374"/>
                </a:lnTo>
                <a:lnTo>
                  <a:pt x="0" y="523237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-235009">
            <a:off x="5664603" y="500876"/>
            <a:ext cx="9327273" cy="12860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42"/>
              </a:lnSpc>
            </a:pPr>
            <a:r>
              <a:rPr lang="en-US" b="true" sz="5244">
                <a:solidFill>
                  <a:srgbClr val="000000"/>
                </a:solidFill>
                <a:latin typeface="Cakerolli Bold"/>
                <a:ea typeface="Cakerolli Bold"/>
                <a:cs typeface="Cakerolli Bold"/>
                <a:sym typeface="Cakerolli Bold"/>
              </a:rPr>
              <a:t>DEVELOPMENT WORKFLOW</a:t>
            </a:r>
          </a:p>
        </p:txBody>
      </p:sp>
      <p:sp>
        <p:nvSpPr>
          <p:cNvPr name="TextBox 10" id="10"/>
          <p:cNvSpPr txBox="true"/>
          <p:nvPr/>
        </p:nvSpPr>
        <p:spPr>
          <a:xfrm rot="-411219">
            <a:off x="3249082" y="3272794"/>
            <a:ext cx="11074925" cy="5125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34746" indent="-317373" lvl="1">
              <a:lnSpc>
                <a:spcPts val="4116"/>
              </a:lnSpc>
              <a:buFont typeface="Arial"/>
              <a:buChar char="•"/>
            </a:pPr>
            <a:r>
              <a:rPr lang="en-US" b="true" sz="2940" u="sng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Concept proofing</a:t>
            </a:r>
          </a:p>
          <a:p>
            <a:pPr algn="l" marL="634746" indent="-317373" lvl="1">
              <a:lnSpc>
                <a:spcPts val="4116"/>
              </a:lnSpc>
              <a:buFont typeface="Arial"/>
              <a:buChar char="•"/>
            </a:pPr>
            <a:r>
              <a:rPr lang="en-US" b="true" sz="2940" u="sng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Layout Phase</a:t>
            </a:r>
          </a:p>
          <a:p>
            <a:pPr algn="l">
              <a:lnSpc>
                <a:spcPts val="4116"/>
              </a:lnSpc>
            </a:pPr>
            <a:r>
              <a:rPr lang="en-US" sz="294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      </a:t>
            </a:r>
            <a:r>
              <a:rPr lang="en-US" sz="294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1.Create Wireframes for desktop and mobile layouts. </a:t>
            </a:r>
          </a:p>
          <a:p>
            <a:pPr algn="l">
              <a:lnSpc>
                <a:spcPts val="4116"/>
              </a:lnSpc>
            </a:pPr>
            <a:r>
              <a:rPr lang="en-US" sz="294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      2. Create Dynamic elements.</a:t>
            </a:r>
          </a:p>
          <a:p>
            <a:pPr algn="just" marL="634746" indent="-317373" lvl="1">
              <a:lnSpc>
                <a:spcPts val="4116"/>
              </a:lnSpc>
              <a:buFont typeface="Arial"/>
              <a:buChar char="•"/>
            </a:pPr>
            <a:r>
              <a:rPr lang="en-US" b="true" sz="2940" u="sng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Logic Phase</a:t>
            </a:r>
          </a:p>
          <a:p>
            <a:pPr algn="l">
              <a:lnSpc>
                <a:spcPts val="4116"/>
              </a:lnSpc>
            </a:pPr>
            <a:r>
              <a:rPr lang="en-US" sz="294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      </a:t>
            </a:r>
            <a:r>
              <a:rPr lang="en-US" sz="294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1.Build the HTML, CSS, and JavaScript structure.</a:t>
            </a:r>
          </a:p>
          <a:p>
            <a:pPr algn="l">
              <a:lnSpc>
                <a:spcPts val="4116"/>
              </a:lnSpc>
            </a:pPr>
            <a:r>
              <a:rPr lang="en-US" sz="294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      2.Build a Node server and deploy it in Render.</a:t>
            </a:r>
          </a:p>
          <a:p>
            <a:pPr algn="l">
              <a:lnSpc>
                <a:spcPts val="4116"/>
              </a:lnSpc>
            </a:pPr>
            <a:r>
              <a:rPr lang="en-US" sz="294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      3.Build an Image Processing  Layer in Python.</a:t>
            </a:r>
          </a:p>
          <a:p>
            <a:pPr algn="l">
              <a:lnSpc>
                <a:spcPts val="4116"/>
              </a:lnSpc>
            </a:pPr>
            <a:r>
              <a:rPr lang="en-US" sz="294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      4.Build an API requests\response module for OpenAi.</a:t>
            </a:r>
          </a:p>
          <a:p>
            <a:pPr algn="l">
              <a:lnSpc>
                <a:spcPts val="4116"/>
              </a:lnSpc>
            </a:pP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5408174" y="7014521"/>
            <a:ext cx="4284390" cy="4114800"/>
          </a:xfrm>
          <a:custGeom>
            <a:avLst/>
            <a:gdLst/>
            <a:ahLst/>
            <a:cxnLst/>
            <a:rect r="r" b="b" t="t" l="l"/>
            <a:pathLst>
              <a:path h="4114800" w="4284390">
                <a:moveTo>
                  <a:pt x="0" y="0"/>
                </a:moveTo>
                <a:lnTo>
                  <a:pt x="4284390" y="0"/>
                </a:lnTo>
                <a:lnTo>
                  <a:pt x="428439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-1729388" y="7014521"/>
            <a:ext cx="4284390" cy="4114800"/>
          </a:xfrm>
          <a:custGeom>
            <a:avLst/>
            <a:gdLst/>
            <a:ahLst/>
            <a:cxnLst/>
            <a:rect r="r" b="b" t="t" l="l"/>
            <a:pathLst>
              <a:path h="4114800" w="4284390">
                <a:moveTo>
                  <a:pt x="0" y="0"/>
                </a:moveTo>
                <a:lnTo>
                  <a:pt x="4284391" y="0"/>
                </a:lnTo>
                <a:lnTo>
                  <a:pt x="428439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8066162" y="3353429"/>
            <a:ext cx="4669277" cy="4114800"/>
          </a:xfrm>
          <a:custGeom>
            <a:avLst/>
            <a:gdLst/>
            <a:ahLst/>
            <a:cxnLst/>
            <a:rect r="r" b="b" t="t" l="l"/>
            <a:pathLst>
              <a:path h="4114800" w="4669277">
                <a:moveTo>
                  <a:pt x="0" y="0"/>
                </a:moveTo>
                <a:lnTo>
                  <a:pt x="4669277" y="0"/>
                </a:lnTo>
                <a:lnTo>
                  <a:pt x="466927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2357640" y="2842761"/>
            <a:ext cx="909751" cy="2300739"/>
          </a:xfrm>
          <a:custGeom>
            <a:avLst/>
            <a:gdLst/>
            <a:ahLst/>
            <a:cxnLst/>
            <a:rect r="r" b="b" t="t" l="l"/>
            <a:pathLst>
              <a:path h="2300739" w="909751">
                <a:moveTo>
                  <a:pt x="0" y="0"/>
                </a:moveTo>
                <a:lnTo>
                  <a:pt x="909751" y="0"/>
                </a:lnTo>
                <a:lnTo>
                  <a:pt x="909751" y="2300739"/>
                </a:lnTo>
                <a:lnTo>
                  <a:pt x="0" y="2300739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5024905" y="5864152"/>
            <a:ext cx="909751" cy="2300739"/>
          </a:xfrm>
          <a:custGeom>
            <a:avLst/>
            <a:gdLst/>
            <a:ahLst/>
            <a:cxnLst/>
            <a:rect r="r" b="b" t="t" l="l"/>
            <a:pathLst>
              <a:path h="2300739" w="909751">
                <a:moveTo>
                  <a:pt x="0" y="0"/>
                </a:moveTo>
                <a:lnTo>
                  <a:pt x="909751" y="0"/>
                </a:lnTo>
                <a:lnTo>
                  <a:pt x="909751" y="2300739"/>
                </a:lnTo>
                <a:lnTo>
                  <a:pt x="0" y="2300739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DAGYa2gLaoY</dc:identifier>
  <dcterms:modified xsi:type="dcterms:W3CDTF">2011-08-01T06:04:30Z</dcterms:modified>
  <cp:revision>1</cp:revision>
  <dc:title>Yellow Blue Comic Discussion Presentation </dc:title>
</cp:coreProperties>
</file>